
<file path=[Content_Types].xml><?xml version="1.0" encoding="utf-8"?>
<Types xmlns="http://schemas.openxmlformats.org/package/2006/content-types">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5213" cy="42803763"/>
  <p:notesSz cx="6715125" cy="9239250"/>
  <p:defaultTextStyle>
    <a:defPPr>
      <a:defRPr lang="en-US"/>
    </a:defPPr>
    <a:lvl1pPr algn="ctr" rtl="0" fontAlgn="base">
      <a:spcBef>
        <a:spcPct val="0"/>
      </a:spcBef>
      <a:spcAft>
        <a:spcPct val="0"/>
      </a:spcAft>
      <a:defRPr sz="8200" kern="1200">
        <a:solidFill>
          <a:schemeClr val="tx1"/>
        </a:solidFill>
        <a:latin typeface="Arial" charset="0"/>
        <a:ea typeface="+mn-ea"/>
        <a:cs typeface="+mn-cs"/>
      </a:defRPr>
    </a:lvl1pPr>
    <a:lvl2pPr marL="434980" algn="ctr" rtl="0" fontAlgn="base">
      <a:spcBef>
        <a:spcPct val="0"/>
      </a:spcBef>
      <a:spcAft>
        <a:spcPct val="0"/>
      </a:spcAft>
      <a:defRPr sz="8200" kern="1200">
        <a:solidFill>
          <a:schemeClr val="tx1"/>
        </a:solidFill>
        <a:latin typeface="Arial" charset="0"/>
        <a:ea typeface="+mn-ea"/>
        <a:cs typeface="+mn-cs"/>
      </a:defRPr>
    </a:lvl2pPr>
    <a:lvl3pPr marL="869960" algn="ctr" rtl="0" fontAlgn="base">
      <a:spcBef>
        <a:spcPct val="0"/>
      </a:spcBef>
      <a:spcAft>
        <a:spcPct val="0"/>
      </a:spcAft>
      <a:defRPr sz="8200" kern="1200">
        <a:solidFill>
          <a:schemeClr val="tx1"/>
        </a:solidFill>
        <a:latin typeface="Arial" charset="0"/>
        <a:ea typeface="+mn-ea"/>
        <a:cs typeface="+mn-cs"/>
      </a:defRPr>
    </a:lvl3pPr>
    <a:lvl4pPr marL="1304940" algn="ctr" rtl="0" fontAlgn="base">
      <a:spcBef>
        <a:spcPct val="0"/>
      </a:spcBef>
      <a:spcAft>
        <a:spcPct val="0"/>
      </a:spcAft>
      <a:defRPr sz="8200" kern="1200">
        <a:solidFill>
          <a:schemeClr val="tx1"/>
        </a:solidFill>
        <a:latin typeface="Arial" charset="0"/>
        <a:ea typeface="+mn-ea"/>
        <a:cs typeface="+mn-cs"/>
      </a:defRPr>
    </a:lvl4pPr>
    <a:lvl5pPr marL="1739920" algn="ctr" rtl="0" fontAlgn="base">
      <a:spcBef>
        <a:spcPct val="0"/>
      </a:spcBef>
      <a:spcAft>
        <a:spcPct val="0"/>
      </a:spcAft>
      <a:defRPr sz="8200" kern="1200">
        <a:solidFill>
          <a:schemeClr val="tx1"/>
        </a:solidFill>
        <a:latin typeface="Arial" charset="0"/>
        <a:ea typeface="+mn-ea"/>
        <a:cs typeface="+mn-cs"/>
      </a:defRPr>
    </a:lvl5pPr>
    <a:lvl6pPr marL="2174900" algn="l" defTabSz="869960" rtl="0" eaLnBrk="1" latinLnBrk="0" hangingPunct="1">
      <a:defRPr sz="8200" kern="1200">
        <a:solidFill>
          <a:schemeClr val="tx1"/>
        </a:solidFill>
        <a:latin typeface="Arial" charset="0"/>
        <a:ea typeface="+mn-ea"/>
        <a:cs typeface="+mn-cs"/>
      </a:defRPr>
    </a:lvl6pPr>
    <a:lvl7pPr marL="2609880" algn="l" defTabSz="869960" rtl="0" eaLnBrk="1" latinLnBrk="0" hangingPunct="1">
      <a:defRPr sz="8200" kern="1200">
        <a:solidFill>
          <a:schemeClr val="tx1"/>
        </a:solidFill>
        <a:latin typeface="Arial" charset="0"/>
        <a:ea typeface="+mn-ea"/>
        <a:cs typeface="+mn-cs"/>
      </a:defRPr>
    </a:lvl7pPr>
    <a:lvl8pPr marL="3044861" algn="l" defTabSz="869960" rtl="0" eaLnBrk="1" latinLnBrk="0" hangingPunct="1">
      <a:defRPr sz="8200" kern="1200">
        <a:solidFill>
          <a:schemeClr val="tx1"/>
        </a:solidFill>
        <a:latin typeface="Arial" charset="0"/>
        <a:ea typeface="+mn-ea"/>
        <a:cs typeface="+mn-cs"/>
      </a:defRPr>
    </a:lvl8pPr>
    <a:lvl9pPr marL="3479841" algn="l" defTabSz="869960" rtl="0" eaLnBrk="1" latinLnBrk="0" hangingPunct="1">
      <a:defRPr sz="82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6288">
          <p15:clr>
            <a:srgbClr val="A4A3A4"/>
          </p15:clr>
        </p15:guide>
        <p15:guide id="2" orient="horz" pos="26261">
          <p15:clr>
            <a:srgbClr val="A4A3A4"/>
          </p15:clr>
        </p15:guide>
        <p15:guide id="3" orient="horz" pos="2793">
          <p15:clr>
            <a:srgbClr val="A4A3A4"/>
          </p15:clr>
        </p15:guide>
        <p15:guide id="4"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5559" autoAdjust="0"/>
    <p:restoredTop sz="94660"/>
  </p:normalViewPr>
  <p:slideViewPr>
    <p:cSldViewPr snapToGrid="0">
      <p:cViewPr>
        <p:scale>
          <a:sx n="30" d="100"/>
          <a:sy n="30" d="100"/>
        </p:scale>
        <p:origin x="-894" y="-78"/>
      </p:cViewPr>
      <p:guideLst>
        <p:guide orient="horz" pos="6288"/>
        <p:guide orient="horz" pos="26261"/>
        <p:guide orient="horz" pos="2793"/>
        <p:guide pos="95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NKI\Desktop\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ecep%20Ibrahim\Desktop\New%20folder\Penulis\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8616316850709783"/>
          <c:y val="9.6294175188289324E-2"/>
          <c:w val="0.26537248651845735"/>
          <c:h val="0.51265045733886494"/>
        </c:manualLayout>
      </c:layout>
      <c:pieChart>
        <c:varyColors val="1"/>
        <c:ser>
          <c:idx val="1"/>
          <c:order val="1"/>
          <c:explosion val="25"/>
          <c:dLbls>
            <c:spPr>
              <a:noFill/>
              <a:ln>
                <a:noFill/>
              </a:ln>
              <a:effectLst/>
            </c:spPr>
            <c:txPr>
              <a:bodyPr rot="0" vert="horz"/>
              <a:lstStyle/>
              <a:p>
                <a:pPr>
                  <a:defRPr sz="1800"/>
                </a:pPr>
                <a:endParaRPr lang="en-US"/>
              </a:p>
            </c:txPr>
            <c:dLblPos val="bestFit"/>
            <c:showCatName val="1"/>
            <c:showPercent val="1"/>
            <c:showLeaderLines val="1"/>
            <c:extLst>
              <c:ext xmlns:c15="http://schemas.microsoft.com/office/drawing/2012/chart" uri="{CE6537A1-D6FC-4f65-9D91-7224C49458BB}">
                <c15:layout/>
                <c15:showLeaderLines val="1"/>
                <c15:leaderLines/>
              </c:ext>
            </c:extLst>
          </c:dLbls>
          <c:cat>
            <c:strRef>
              <c:f>'Subjek Penelitian'!$A$2:$A$29</c:f>
              <c:strCache>
                <c:ptCount val="28"/>
                <c:pt idx="0">
                  <c:v>Engineering</c:v>
                </c:pt>
                <c:pt idx="1">
                  <c:v>Computer Science</c:v>
                </c:pt>
                <c:pt idx="2">
                  <c:v>Physics and Astronomy</c:v>
                </c:pt>
                <c:pt idx="3">
                  <c:v>Agricultural and Biological Sciences</c:v>
                </c:pt>
                <c:pt idx="4">
                  <c:v>Medicine</c:v>
                </c:pt>
                <c:pt idx="5">
                  <c:v>Environmental Science</c:v>
                </c:pt>
                <c:pt idx="6">
                  <c:v>Social Sciences</c:v>
                </c:pt>
                <c:pt idx="7">
                  <c:v>Materials Science</c:v>
                </c:pt>
                <c:pt idx="8">
                  <c:v>Earth and Planetary Sciences</c:v>
                </c:pt>
                <c:pt idx="9">
                  <c:v>Biochemistry, Genetics and Molecular Biology</c:v>
                </c:pt>
                <c:pt idx="10">
                  <c:v>Mathematics</c:v>
                </c:pt>
                <c:pt idx="11">
                  <c:v>Chemistry</c:v>
                </c:pt>
                <c:pt idx="12">
                  <c:v>Energy</c:v>
                </c:pt>
                <c:pt idx="13">
                  <c:v>Business, Management and Accounting</c:v>
                </c:pt>
                <c:pt idx="14">
                  <c:v>Pharmacology, Toxicology and Pharmaceutics</c:v>
                </c:pt>
                <c:pt idx="15">
                  <c:v>Economics, Econometrics and Finance</c:v>
                </c:pt>
                <c:pt idx="16">
                  <c:v>Chemical Engineering</c:v>
                </c:pt>
                <c:pt idx="17">
                  <c:v>Immunology and Microbiology</c:v>
                </c:pt>
                <c:pt idx="18">
                  <c:v>Arts and Humanities</c:v>
                </c:pt>
                <c:pt idx="19">
                  <c:v>Decision Sciences</c:v>
                </c:pt>
                <c:pt idx="20">
                  <c:v>Nursing</c:v>
                </c:pt>
                <c:pt idx="21">
                  <c:v>Veterinary</c:v>
                </c:pt>
                <c:pt idx="22">
                  <c:v>Multidisciplinary</c:v>
                </c:pt>
                <c:pt idx="23">
                  <c:v>Psychology</c:v>
                </c:pt>
                <c:pt idx="24">
                  <c:v>Dentistry</c:v>
                </c:pt>
                <c:pt idx="25">
                  <c:v>Neuroscience</c:v>
                </c:pt>
                <c:pt idx="26">
                  <c:v>Health Professions</c:v>
                </c:pt>
                <c:pt idx="27">
                  <c:v>Undefined</c:v>
                </c:pt>
              </c:strCache>
            </c:strRef>
          </c:cat>
          <c:val>
            <c:numRef>
              <c:f>'Subjek Penelitian'!$C$2:$C$29</c:f>
              <c:numCache>
                <c:formatCode>General</c:formatCode>
                <c:ptCount val="28"/>
                <c:pt idx="0">
                  <c:v>21087</c:v>
                </c:pt>
                <c:pt idx="1">
                  <c:v>13666</c:v>
                </c:pt>
                <c:pt idx="2">
                  <c:v>12169</c:v>
                </c:pt>
                <c:pt idx="3">
                  <c:v>10863</c:v>
                </c:pt>
                <c:pt idx="4">
                  <c:v>10813</c:v>
                </c:pt>
                <c:pt idx="5">
                  <c:v>9595</c:v>
                </c:pt>
                <c:pt idx="6">
                  <c:v>7442</c:v>
                </c:pt>
                <c:pt idx="7">
                  <c:v>6960</c:v>
                </c:pt>
                <c:pt idx="8">
                  <c:v>6201</c:v>
                </c:pt>
                <c:pt idx="9">
                  <c:v>5606</c:v>
                </c:pt>
                <c:pt idx="10">
                  <c:v>5131</c:v>
                </c:pt>
                <c:pt idx="11">
                  <c:v>4456</c:v>
                </c:pt>
                <c:pt idx="12">
                  <c:v>4141</c:v>
                </c:pt>
                <c:pt idx="13">
                  <c:v>4110</c:v>
                </c:pt>
                <c:pt idx="14">
                  <c:v>3520</c:v>
                </c:pt>
                <c:pt idx="15">
                  <c:v>2557</c:v>
                </c:pt>
                <c:pt idx="16">
                  <c:v>2481</c:v>
                </c:pt>
                <c:pt idx="17">
                  <c:v>2046</c:v>
                </c:pt>
                <c:pt idx="18">
                  <c:v>1524</c:v>
                </c:pt>
                <c:pt idx="19">
                  <c:v>1375</c:v>
                </c:pt>
                <c:pt idx="20">
                  <c:v>1079</c:v>
                </c:pt>
                <c:pt idx="21">
                  <c:v>971</c:v>
                </c:pt>
                <c:pt idx="22">
                  <c:v>913</c:v>
                </c:pt>
                <c:pt idx="23">
                  <c:v>399</c:v>
                </c:pt>
                <c:pt idx="24">
                  <c:v>339</c:v>
                </c:pt>
                <c:pt idx="25">
                  <c:v>309</c:v>
                </c:pt>
                <c:pt idx="26">
                  <c:v>156</c:v>
                </c:pt>
                <c:pt idx="27">
                  <c:v>100</c:v>
                </c:pt>
              </c:numCache>
            </c:numRef>
          </c:val>
        </c:ser>
        <c:ser>
          <c:idx val="0"/>
          <c:order val="0"/>
          <c:explosion val="25"/>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endParaRPr lang="en-US"/>
              </a:p>
            </c:txPr>
            <c:dLblPos val="bestFit"/>
            <c:showCatName val="1"/>
            <c:showPercent val="1"/>
            <c:showLeaderLines val="1"/>
            <c:extLst>
              <c:ext xmlns:c15="http://schemas.microsoft.com/office/drawing/2012/chart" uri="{CE6537A1-D6FC-4f65-9D91-7224C49458BB}">
                <c15:layout/>
                <c15:showLeaderLines val="1"/>
                <c15:leaderLines/>
              </c:ext>
            </c:extLst>
          </c:dLbls>
          <c:cat>
            <c:strRef>
              <c:f>'Subjek Penelitian'!$A$2:$A$29</c:f>
              <c:strCache>
                <c:ptCount val="28"/>
                <c:pt idx="0">
                  <c:v>Engineering</c:v>
                </c:pt>
                <c:pt idx="1">
                  <c:v>Computer Science</c:v>
                </c:pt>
                <c:pt idx="2">
                  <c:v>Physics and Astronomy</c:v>
                </c:pt>
                <c:pt idx="3">
                  <c:v>Agricultural and Biological Sciences</c:v>
                </c:pt>
                <c:pt idx="4">
                  <c:v>Medicine</c:v>
                </c:pt>
                <c:pt idx="5">
                  <c:v>Environmental Science</c:v>
                </c:pt>
                <c:pt idx="6">
                  <c:v>Social Sciences</c:v>
                </c:pt>
                <c:pt idx="7">
                  <c:v>Materials Science</c:v>
                </c:pt>
                <c:pt idx="8">
                  <c:v>Earth and Planetary Sciences</c:v>
                </c:pt>
                <c:pt idx="9">
                  <c:v>Biochemistry, Genetics and Molecular Biology</c:v>
                </c:pt>
                <c:pt idx="10">
                  <c:v>Mathematics</c:v>
                </c:pt>
                <c:pt idx="11">
                  <c:v>Chemistry</c:v>
                </c:pt>
                <c:pt idx="12">
                  <c:v>Energy</c:v>
                </c:pt>
                <c:pt idx="13">
                  <c:v>Business, Management and Accounting</c:v>
                </c:pt>
                <c:pt idx="14">
                  <c:v>Pharmacology, Toxicology and Pharmaceutics</c:v>
                </c:pt>
                <c:pt idx="15">
                  <c:v>Economics, Econometrics and Finance</c:v>
                </c:pt>
                <c:pt idx="16">
                  <c:v>Chemical Engineering</c:v>
                </c:pt>
                <c:pt idx="17">
                  <c:v>Immunology and Microbiology</c:v>
                </c:pt>
                <c:pt idx="18">
                  <c:v>Arts and Humanities</c:v>
                </c:pt>
                <c:pt idx="19">
                  <c:v>Decision Sciences</c:v>
                </c:pt>
                <c:pt idx="20">
                  <c:v>Nursing</c:v>
                </c:pt>
                <c:pt idx="21">
                  <c:v>Veterinary</c:v>
                </c:pt>
                <c:pt idx="22">
                  <c:v>Multidisciplinary</c:v>
                </c:pt>
                <c:pt idx="23">
                  <c:v>Psychology</c:v>
                </c:pt>
                <c:pt idx="24">
                  <c:v>Dentistry</c:v>
                </c:pt>
                <c:pt idx="25">
                  <c:v>Neuroscience</c:v>
                </c:pt>
                <c:pt idx="26">
                  <c:v>Health Professions</c:v>
                </c:pt>
                <c:pt idx="27">
                  <c:v>Undefined</c:v>
                </c:pt>
              </c:strCache>
            </c:strRef>
          </c:cat>
          <c:val>
            <c:numRef>
              <c:f>'Subjek Penelitian'!$B$2:$B$29</c:f>
            </c:numRef>
          </c:val>
        </c:ser>
        <c:dLbls>
          <c:showCatName val="1"/>
          <c:showPercent val="1"/>
        </c:dLbls>
        <c:firstSliceAng val="15"/>
      </c:pieChart>
      <c:spPr>
        <a:noFill/>
        <a:ln>
          <a:noFill/>
        </a:ln>
        <a:effectLst/>
      </c:spPr>
    </c:plotArea>
    <c:plotVisOnly val="1"/>
    <c:dispBlanksAs val="zero"/>
  </c:chart>
  <c:spPr>
    <a:ln>
      <a:solidFill>
        <a:schemeClr val="bg1"/>
      </a:solidFill>
    </a:ln>
  </c:spPr>
  <c:txPr>
    <a:bodyPr/>
    <a:lstStyle/>
    <a:p>
      <a:pPr>
        <a:defRPr lang="zh-CN" sz="800">
          <a:latin typeface="Times New Roman" pitchFamily="18" charset="0"/>
          <a:cs typeface="Times New Roman"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vert="horz"/>
          <a:lstStyle/>
          <a:p>
            <a:pPr>
              <a:defRPr sz="2000"/>
            </a:pPr>
            <a:r>
              <a:rPr lang="en-GB" sz="2000"/>
              <a:t>Persentase Produktivitas Penulis yang Terindeks Scopus.com</a:t>
            </a:r>
            <a:endParaRPr lang="en-US" sz="2000"/>
          </a:p>
        </c:rich>
      </c:tx>
      <c:layout/>
    </c:title>
    <c:plotArea>
      <c:layout/>
      <c:pieChart>
        <c:varyColors val="1"/>
        <c:ser>
          <c:idx val="0"/>
          <c:order val="0"/>
          <c:dLbls>
            <c:spPr>
              <a:noFill/>
              <a:ln>
                <a:noFill/>
              </a:ln>
              <a:effectLst/>
            </c:spPr>
            <c:txPr>
              <a:bodyPr rot="0" vert="horz"/>
              <a:lstStyle/>
              <a:p>
                <a:pPr>
                  <a:defRPr sz="2800"/>
                </a:pPr>
                <a:endParaRPr lang="en-US"/>
              </a:p>
            </c:txPr>
            <c:dLblPos val="bestFit"/>
            <c:showPercent val="1"/>
            <c:showLeaderLines val="1"/>
            <c:extLst>
              <c:ext xmlns:c15="http://schemas.microsoft.com/office/drawing/2012/chart" uri="{CE6537A1-D6FC-4f65-9D91-7224C49458BB}">
                <c15:layout/>
                <c15:showLeaderLines val="1"/>
                <c15:leaderLines/>
              </c:ext>
            </c:extLst>
          </c:dLbls>
          <c:cat>
            <c:strRef>
              <c:f>Institusi!$D$2:$D$3</c:f>
              <c:strCache>
                <c:ptCount val="2"/>
                <c:pt idx="0">
                  <c:v>Pendidikan, Universitas/institut</c:v>
                </c:pt>
                <c:pt idx="1">
                  <c:v>Profesional</c:v>
                </c:pt>
              </c:strCache>
            </c:strRef>
          </c:cat>
          <c:val>
            <c:numRef>
              <c:f>Institusi!$E$2:$E$3</c:f>
              <c:numCache>
                <c:formatCode>General</c:formatCode>
                <c:ptCount val="2"/>
                <c:pt idx="0">
                  <c:v>256</c:v>
                </c:pt>
                <c:pt idx="1">
                  <c:v>75</c:v>
                </c:pt>
              </c:numCache>
            </c:numRef>
          </c:val>
        </c:ser>
        <c:dLbls>
          <c:showPercent val="1"/>
        </c:dLbls>
        <c:firstSliceAng val="15"/>
      </c:pieChart>
      <c:spPr>
        <a:noFill/>
        <a:ln>
          <a:noFill/>
        </a:ln>
        <a:effectLst/>
      </c:spPr>
    </c:plotArea>
    <c:legend>
      <c:legendPos val="r"/>
      <c:layout/>
      <c:txPr>
        <a:bodyPr rot="0" vert="horz"/>
        <a:lstStyle/>
        <a:p>
          <a:pPr>
            <a:defRPr sz="1800"/>
          </a:pPr>
          <a:endParaRPr lang="en-US"/>
        </a:p>
      </c:txPr>
    </c:legend>
    <c:plotVisOnly val="1"/>
    <c:dispBlanksAs val="zero"/>
  </c:chart>
  <c:spPr>
    <a:ln w="9525" cap="flat" cmpd="sng" algn="ctr">
      <a:solidFill>
        <a:schemeClr val="bg1"/>
      </a:solidFill>
      <a:prstDash val="solid"/>
      <a:round/>
    </a:ln>
  </c:spPr>
  <c:txPr>
    <a:bodyPr/>
    <a:lstStyle/>
    <a:p>
      <a:pPr>
        <a:defRPr lang="zh-CN" sz="800">
          <a:latin typeface="Times New Roman" pitchFamily="18" charset="0"/>
          <a:cs typeface="Times New Roman" pitchFamily="18"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dirty="0"/>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2132013" y="692150"/>
            <a:ext cx="245268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dirty="0"/>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45BAB7-E9F9-435A-B8BD-F70ADBBCBAF6}" type="slidenum">
              <a:rPr lang="en-US"/>
              <a:pPr/>
              <a:t>‹#›</a:t>
            </a:fld>
            <a:endParaRPr lang="en-US" dirty="0"/>
          </a:p>
        </p:txBody>
      </p:sp>
    </p:spTree>
    <p:extLst>
      <p:ext uri="{BB962C8B-B14F-4D97-AF65-F5344CB8AC3E}">
        <p14:creationId xmlns="" xmlns:p14="http://schemas.microsoft.com/office/powerpoint/2010/main" val="544284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34980" algn="l" rtl="0" fontAlgn="base">
      <a:spcBef>
        <a:spcPct val="30000"/>
      </a:spcBef>
      <a:spcAft>
        <a:spcPct val="0"/>
      </a:spcAft>
      <a:defRPr sz="1100" kern="1200">
        <a:solidFill>
          <a:schemeClr val="tx1"/>
        </a:solidFill>
        <a:latin typeface="Arial" charset="0"/>
        <a:ea typeface="+mn-ea"/>
        <a:cs typeface="+mn-cs"/>
      </a:defRPr>
    </a:lvl2pPr>
    <a:lvl3pPr marL="869960" algn="l" rtl="0" fontAlgn="base">
      <a:spcBef>
        <a:spcPct val="30000"/>
      </a:spcBef>
      <a:spcAft>
        <a:spcPct val="0"/>
      </a:spcAft>
      <a:defRPr sz="1100" kern="1200">
        <a:solidFill>
          <a:schemeClr val="tx1"/>
        </a:solidFill>
        <a:latin typeface="Arial" charset="0"/>
        <a:ea typeface="+mn-ea"/>
        <a:cs typeface="+mn-cs"/>
      </a:defRPr>
    </a:lvl3pPr>
    <a:lvl4pPr marL="1304940" algn="l" rtl="0" fontAlgn="base">
      <a:spcBef>
        <a:spcPct val="30000"/>
      </a:spcBef>
      <a:spcAft>
        <a:spcPct val="0"/>
      </a:spcAft>
      <a:defRPr sz="1100" kern="1200">
        <a:solidFill>
          <a:schemeClr val="tx1"/>
        </a:solidFill>
        <a:latin typeface="Arial" charset="0"/>
        <a:ea typeface="+mn-ea"/>
        <a:cs typeface="+mn-cs"/>
      </a:defRPr>
    </a:lvl4pPr>
    <a:lvl5pPr marL="1739920" algn="l" rtl="0" fontAlgn="base">
      <a:spcBef>
        <a:spcPct val="30000"/>
      </a:spcBef>
      <a:spcAft>
        <a:spcPct val="0"/>
      </a:spcAft>
      <a:defRPr sz="1100" kern="1200">
        <a:solidFill>
          <a:schemeClr val="tx1"/>
        </a:solidFill>
        <a:latin typeface="Arial" charset="0"/>
        <a:ea typeface="+mn-ea"/>
        <a:cs typeface="+mn-cs"/>
      </a:defRPr>
    </a:lvl5pPr>
    <a:lvl6pPr marL="2174900" algn="l" defTabSz="869960" rtl="0" eaLnBrk="1" latinLnBrk="0" hangingPunct="1">
      <a:defRPr sz="1100" kern="1200">
        <a:solidFill>
          <a:schemeClr val="tx1"/>
        </a:solidFill>
        <a:latin typeface="+mn-lt"/>
        <a:ea typeface="+mn-ea"/>
        <a:cs typeface="+mn-cs"/>
      </a:defRPr>
    </a:lvl6pPr>
    <a:lvl7pPr marL="2609880" algn="l" defTabSz="869960" rtl="0" eaLnBrk="1" latinLnBrk="0" hangingPunct="1">
      <a:defRPr sz="1100" kern="1200">
        <a:solidFill>
          <a:schemeClr val="tx1"/>
        </a:solidFill>
        <a:latin typeface="+mn-lt"/>
        <a:ea typeface="+mn-ea"/>
        <a:cs typeface="+mn-cs"/>
      </a:defRPr>
    </a:lvl7pPr>
    <a:lvl8pPr marL="3044861" algn="l" defTabSz="869960" rtl="0" eaLnBrk="1" latinLnBrk="0" hangingPunct="1">
      <a:defRPr sz="1100" kern="1200">
        <a:solidFill>
          <a:schemeClr val="tx1"/>
        </a:solidFill>
        <a:latin typeface="+mn-lt"/>
        <a:ea typeface="+mn-ea"/>
        <a:cs typeface="+mn-cs"/>
      </a:defRPr>
    </a:lvl8pPr>
    <a:lvl9pPr marL="3479841" algn="l" defTabSz="86996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C7B9C-DA46-4FE0-B590-97F24EE1DB0E}" type="slidenum">
              <a:rPr lang="en-US"/>
              <a:pPr/>
              <a:t>1</a:t>
            </a:fld>
            <a:endParaRPr lang="en-US" dirty="0"/>
          </a:p>
        </p:txBody>
      </p:sp>
      <p:sp>
        <p:nvSpPr>
          <p:cNvPr id="4098" name="Rectangle 2"/>
          <p:cNvSpPr>
            <a:spLocks noGrp="1" noRot="1" noChangeAspect="1" noChangeArrowheads="1" noTextEdit="1"/>
          </p:cNvSpPr>
          <p:nvPr>
            <p:ph type="sldImg"/>
          </p:nvPr>
        </p:nvSpPr>
        <p:spPr>
          <a:xfrm>
            <a:off x="2132013" y="692150"/>
            <a:ext cx="2452687" cy="3465513"/>
          </a:xfrm>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6" name="Picture 5">
            <a:hlinkClick r:id="rId3"/>
            <a:extLst>
              <a:ext uri="{FF2B5EF4-FFF2-40B4-BE49-F238E27FC236}">
                <a16:creationId xmlns="" xmlns:a16="http://schemas.microsoft.com/office/drawing/2014/main" id="{6BFFBEBF-6F96-4D73-87E7-3525B82575BF}"/>
              </a:ext>
            </a:extLst>
          </p:cNvPr>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r="38727"/>
          <a:stretch>
            <a:fillRect/>
          </a:stretch>
        </p:blipFill>
        <p:spPr bwMode="auto">
          <a:xfrm>
            <a:off x="24663476" y="42353512"/>
            <a:ext cx="3255359" cy="16719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1">
            <a:extLst>
              <a:ext uri="{FF2B5EF4-FFF2-40B4-BE49-F238E27FC236}">
                <a16:creationId xmlns="" xmlns:a16="http://schemas.microsoft.com/office/drawing/2014/main" id="{9C365D95-4213-4FDE-84BF-DFB5A2F65993}"/>
              </a:ext>
            </a:extLst>
          </p:cNvPr>
          <p:cNvSpPr txBox="1"/>
          <p:nvPr userDrawn="1"/>
        </p:nvSpPr>
        <p:spPr>
          <a:xfrm>
            <a:off x="27895976" y="42276676"/>
            <a:ext cx="1975669" cy="292388"/>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8" name="TextBox 1">
            <a:extLst>
              <a:ext uri="{FF2B5EF4-FFF2-40B4-BE49-F238E27FC236}">
                <a16:creationId xmlns="" xmlns:a16="http://schemas.microsoft.com/office/drawing/2014/main" id="{C7E6A034-93E0-421C-ACA5-B28573E1673A}"/>
              </a:ext>
            </a:extLst>
          </p:cNvPr>
          <p:cNvSpPr txBox="1"/>
          <p:nvPr userDrawn="1"/>
        </p:nvSpPr>
        <p:spPr>
          <a:xfrm>
            <a:off x="0" y="42680652"/>
            <a:ext cx="461986" cy="123111"/>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176111" rtl="0" fontAlgn="base">
        <a:spcBef>
          <a:spcPct val="0"/>
        </a:spcBef>
        <a:spcAft>
          <a:spcPct val="0"/>
        </a:spcAft>
        <a:defRPr sz="20100">
          <a:solidFill>
            <a:schemeClr val="tx2"/>
          </a:solidFill>
          <a:latin typeface="+mj-lt"/>
          <a:ea typeface="+mj-ea"/>
          <a:cs typeface="+mj-cs"/>
        </a:defRPr>
      </a:lvl1pPr>
      <a:lvl2pPr algn="ctr" defTabSz="4176111" rtl="0" fontAlgn="base">
        <a:spcBef>
          <a:spcPct val="0"/>
        </a:spcBef>
        <a:spcAft>
          <a:spcPct val="0"/>
        </a:spcAft>
        <a:defRPr sz="20100">
          <a:solidFill>
            <a:schemeClr val="tx2"/>
          </a:solidFill>
          <a:latin typeface="Arial" charset="0"/>
        </a:defRPr>
      </a:lvl2pPr>
      <a:lvl3pPr algn="ctr" defTabSz="4176111" rtl="0" fontAlgn="base">
        <a:spcBef>
          <a:spcPct val="0"/>
        </a:spcBef>
        <a:spcAft>
          <a:spcPct val="0"/>
        </a:spcAft>
        <a:defRPr sz="20100">
          <a:solidFill>
            <a:schemeClr val="tx2"/>
          </a:solidFill>
          <a:latin typeface="Arial" charset="0"/>
        </a:defRPr>
      </a:lvl3pPr>
      <a:lvl4pPr algn="ctr" defTabSz="4176111" rtl="0" fontAlgn="base">
        <a:spcBef>
          <a:spcPct val="0"/>
        </a:spcBef>
        <a:spcAft>
          <a:spcPct val="0"/>
        </a:spcAft>
        <a:defRPr sz="20100">
          <a:solidFill>
            <a:schemeClr val="tx2"/>
          </a:solidFill>
          <a:latin typeface="Arial" charset="0"/>
        </a:defRPr>
      </a:lvl4pPr>
      <a:lvl5pPr algn="ctr" defTabSz="4176111" rtl="0" fontAlgn="base">
        <a:spcBef>
          <a:spcPct val="0"/>
        </a:spcBef>
        <a:spcAft>
          <a:spcPct val="0"/>
        </a:spcAft>
        <a:defRPr sz="20100">
          <a:solidFill>
            <a:schemeClr val="tx2"/>
          </a:solidFill>
          <a:latin typeface="Arial" charset="0"/>
        </a:defRPr>
      </a:lvl5pPr>
      <a:lvl6pPr marL="434980" algn="ctr" defTabSz="4176111" rtl="0" fontAlgn="base">
        <a:spcBef>
          <a:spcPct val="0"/>
        </a:spcBef>
        <a:spcAft>
          <a:spcPct val="0"/>
        </a:spcAft>
        <a:defRPr sz="20100">
          <a:solidFill>
            <a:schemeClr val="tx2"/>
          </a:solidFill>
          <a:latin typeface="Arial" charset="0"/>
        </a:defRPr>
      </a:lvl6pPr>
      <a:lvl7pPr marL="869960" algn="ctr" defTabSz="4176111" rtl="0" fontAlgn="base">
        <a:spcBef>
          <a:spcPct val="0"/>
        </a:spcBef>
        <a:spcAft>
          <a:spcPct val="0"/>
        </a:spcAft>
        <a:defRPr sz="20100">
          <a:solidFill>
            <a:schemeClr val="tx2"/>
          </a:solidFill>
          <a:latin typeface="Arial" charset="0"/>
        </a:defRPr>
      </a:lvl7pPr>
      <a:lvl8pPr marL="1304940" algn="ctr" defTabSz="4176111" rtl="0" fontAlgn="base">
        <a:spcBef>
          <a:spcPct val="0"/>
        </a:spcBef>
        <a:spcAft>
          <a:spcPct val="0"/>
        </a:spcAft>
        <a:defRPr sz="20100">
          <a:solidFill>
            <a:schemeClr val="tx2"/>
          </a:solidFill>
          <a:latin typeface="Arial" charset="0"/>
        </a:defRPr>
      </a:lvl8pPr>
      <a:lvl9pPr marL="1739920" algn="ctr" defTabSz="4176111" rtl="0" fontAlgn="base">
        <a:spcBef>
          <a:spcPct val="0"/>
        </a:spcBef>
        <a:spcAft>
          <a:spcPct val="0"/>
        </a:spcAft>
        <a:defRPr sz="20100">
          <a:solidFill>
            <a:schemeClr val="tx2"/>
          </a:solidFill>
          <a:latin typeface="Arial" charset="0"/>
        </a:defRPr>
      </a:lvl9pPr>
    </p:titleStyle>
    <p:bodyStyle>
      <a:lvl1pPr marL="1566231" indent="-1566231" algn="l" defTabSz="4176111" rtl="0" fontAlgn="base">
        <a:spcBef>
          <a:spcPct val="20000"/>
        </a:spcBef>
        <a:spcAft>
          <a:spcPct val="0"/>
        </a:spcAft>
        <a:buChar char="•"/>
        <a:defRPr sz="14700">
          <a:solidFill>
            <a:schemeClr val="tx1"/>
          </a:solidFill>
          <a:latin typeface="+mn-lt"/>
          <a:ea typeface="+mn-ea"/>
          <a:cs typeface="+mn-cs"/>
        </a:defRPr>
      </a:lvl1pPr>
      <a:lvl2pPr marL="3392240" indent="-1304940" algn="l" defTabSz="4176111" rtl="0" fontAlgn="base">
        <a:spcBef>
          <a:spcPct val="20000"/>
        </a:spcBef>
        <a:spcAft>
          <a:spcPct val="0"/>
        </a:spcAft>
        <a:buChar char="–"/>
        <a:defRPr sz="12700">
          <a:solidFill>
            <a:schemeClr val="tx1"/>
          </a:solidFill>
          <a:latin typeface="+mn-lt"/>
        </a:defRPr>
      </a:lvl2pPr>
      <a:lvl3pPr marL="5219761" indent="-1043651" algn="l" defTabSz="4176111" rtl="0" fontAlgn="base">
        <a:spcBef>
          <a:spcPct val="20000"/>
        </a:spcBef>
        <a:spcAft>
          <a:spcPct val="0"/>
        </a:spcAft>
        <a:buChar char="•"/>
        <a:defRPr sz="10900">
          <a:solidFill>
            <a:schemeClr val="tx1"/>
          </a:solidFill>
          <a:latin typeface="+mn-lt"/>
        </a:defRPr>
      </a:lvl3pPr>
      <a:lvl4pPr marL="7307061" indent="-1043651" algn="l" defTabSz="4176111" rtl="0" fontAlgn="base">
        <a:spcBef>
          <a:spcPct val="20000"/>
        </a:spcBef>
        <a:spcAft>
          <a:spcPct val="0"/>
        </a:spcAft>
        <a:buChar char="–"/>
        <a:defRPr sz="9100">
          <a:solidFill>
            <a:schemeClr val="tx1"/>
          </a:solidFill>
          <a:latin typeface="+mn-lt"/>
        </a:defRPr>
      </a:lvl4pPr>
      <a:lvl5pPr marL="9395872" indent="-1043651" algn="l" defTabSz="4176111" rtl="0" fontAlgn="base">
        <a:spcBef>
          <a:spcPct val="20000"/>
        </a:spcBef>
        <a:spcAft>
          <a:spcPct val="0"/>
        </a:spcAft>
        <a:buChar char="»"/>
        <a:defRPr sz="9100">
          <a:solidFill>
            <a:schemeClr val="tx1"/>
          </a:solidFill>
          <a:latin typeface="+mn-lt"/>
        </a:defRPr>
      </a:lvl5pPr>
      <a:lvl6pPr marL="9830852" indent="-1043651" algn="l" defTabSz="4176111" rtl="0" fontAlgn="base">
        <a:spcBef>
          <a:spcPct val="20000"/>
        </a:spcBef>
        <a:spcAft>
          <a:spcPct val="0"/>
        </a:spcAft>
        <a:buChar char="»"/>
        <a:defRPr sz="9100">
          <a:solidFill>
            <a:schemeClr val="tx1"/>
          </a:solidFill>
          <a:latin typeface="+mn-lt"/>
        </a:defRPr>
      </a:lvl6pPr>
      <a:lvl7pPr marL="10265832" indent="-1043651" algn="l" defTabSz="4176111" rtl="0" fontAlgn="base">
        <a:spcBef>
          <a:spcPct val="20000"/>
        </a:spcBef>
        <a:spcAft>
          <a:spcPct val="0"/>
        </a:spcAft>
        <a:buChar char="»"/>
        <a:defRPr sz="9100">
          <a:solidFill>
            <a:schemeClr val="tx1"/>
          </a:solidFill>
          <a:latin typeface="+mn-lt"/>
        </a:defRPr>
      </a:lvl7pPr>
      <a:lvl8pPr marL="10700813" indent="-1043651" algn="l" defTabSz="4176111" rtl="0" fontAlgn="base">
        <a:spcBef>
          <a:spcPct val="20000"/>
        </a:spcBef>
        <a:spcAft>
          <a:spcPct val="0"/>
        </a:spcAft>
        <a:buChar char="»"/>
        <a:defRPr sz="9100">
          <a:solidFill>
            <a:schemeClr val="tx1"/>
          </a:solidFill>
          <a:latin typeface="+mn-lt"/>
        </a:defRPr>
      </a:lvl8pPr>
      <a:lvl9pPr marL="11135793" indent="-1043651" algn="l" defTabSz="4176111" rtl="0" fontAlgn="base">
        <a:spcBef>
          <a:spcPct val="20000"/>
        </a:spcBef>
        <a:spcAft>
          <a:spcPct val="0"/>
        </a:spcAft>
        <a:buChar char="»"/>
        <a:defRPr sz="9100">
          <a:solidFill>
            <a:schemeClr val="tx1"/>
          </a:solidFill>
          <a:latin typeface="+mn-lt"/>
        </a:defRPr>
      </a:lvl9pPr>
    </p:bodyStyle>
    <p:otherStyle>
      <a:defPPr>
        <a:defRPr lang="en-US"/>
      </a:defPPr>
      <a:lvl1pPr marL="0" algn="l" defTabSz="869960" rtl="0" eaLnBrk="1" latinLnBrk="0" hangingPunct="1">
        <a:defRPr sz="1700" kern="1200">
          <a:solidFill>
            <a:schemeClr val="tx1"/>
          </a:solidFill>
          <a:latin typeface="+mn-lt"/>
          <a:ea typeface="+mn-ea"/>
          <a:cs typeface="+mn-cs"/>
        </a:defRPr>
      </a:lvl1pPr>
      <a:lvl2pPr marL="434980" algn="l" defTabSz="869960" rtl="0" eaLnBrk="1" latinLnBrk="0" hangingPunct="1">
        <a:defRPr sz="1700" kern="1200">
          <a:solidFill>
            <a:schemeClr val="tx1"/>
          </a:solidFill>
          <a:latin typeface="+mn-lt"/>
          <a:ea typeface="+mn-ea"/>
          <a:cs typeface="+mn-cs"/>
        </a:defRPr>
      </a:lvl2pPr>
      <a:lvl3pPr marL="869960" algn="l" defTabSz="869960" rtl="0" eaLnBrk="1" latinLnBrk="0" hangingPunct="1">
        <a:defRPr sz="1700" kern="1200">
          <a:solidFill>
            <a:schemeClr val="tx1"/>
          </a:solidFill>
          <a:latin typeface="+mn-lt"/>
          <a:ea typeface="+mn-ea"/>
          <a:cs typeface="+mn-cs"/>
        </a:defRPr>
      </a:lvl3pPr>
      <a:lvl4pPr marL="1304940" algn="l" defTabSz="869960" rtl="0" eaLnBrk="1" latinLnBrk="0" hangingPunct="1">
        <a:defRPr sz="1700" kern="1200">
          <a:solidFill>
            <a:schemeClr val="tx1"/>
          </a:solidFill>
          <a:latin typeface="+mn-lt"/>
          <a:ea typeface="+mn-ea"/>
          <a:cs typeface="+mn-cs"/>
        </a:defRPr>
      </a:lvl4pPr>
      <a:lvl5pPr marL="1739920" algn="l" defTabSz="869960" rtl="0" eaLnBrk="1" latinLnBrk="0" hangingPunct="1">
        <a:defRPr sz="1700" kern="1200">
          <a:solidFill>
            <a:schemeClr val="tx1"/>
          </a:solidFill>
          <a:latin typeface="+mn-lt"/>
          <a:ea typeface="+mn-ea"/>
          <a:cs typeface="+mn-cs"/>
        </a:defRPr>
      </a:lvl5pPr>
      <a:lvl6pPr marL="2174900" algn="l" defTabSz="869960" rtl="0" eaLnBrk="1" latinLnBrk="0" hangingPunct="1">
        <a:defRPr sz="1700" kern="1200">
          <a:solidFill>
            <a:schemeClr val="tx1"/>
          </a:solidFill>
          <a:latin typeface="+mn-lt"/>
          <a:ea typeface="+mn-ea"/>
          <a:cs typeface="+mn-cs"/>
        </a:defRPr>
      </a:lvl6pPr>
      <a:lvl7pPr marL="2609880" algn="l" defTabSz="869960" rtl="0" eaLnBrk="1" latinLnBrk="0" hangingPunct="1">
        <a:defRPr sz="1700" kern="1200">
          <a:solidFill>
            <a:schemeClr val="tx1"/>
          </a:solidFill>
          <a:latin typeface="+mn-lt"/>
          <a:ea typeface="+mn-ea"/>
          <a:cs typeface="+mn-cs"/>
        </a:defRPr>
      </a:lvl7pPr>
      <a:lvl8pPr marL="3044861" algn="l" defTabSz="869960" rtl="0" eaLnBrk="1" latinLnBrk="0" hangingPunct="1">
        <a:defRPr sz="1700" kern="1200">
          <a:solidFill>
            <a:schemeClr val="tx1"/>
          </a:solidFill>
          <a:latin typeface="+mn-lt"/>
          <a:ea typeface="+mn-ea"/>
          <a:cs typeface="+mn-cs"/>
        </a:defRPr>
      </a:lvl8pPr>
      <a:lvl9pPr marL="3479841" algn="l" defTabSz="86996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2" name="AutoShape 50"/>
          <p:cNvSpPr>
            <a:spLocks noChangeArrowheads="1"/>
          </p:cNvSpPr>
          <p:nvPr/>
        </p:nvSpPr>
        <p:spPr bwMode="auto">
          <a:xfrm>
            <a:off x="15439861" y="8418350"/>
            <a:ext cx="14173200" cy="33523238"/>
          </a:xfrm>
          <a:prstGeom prst="roundRect">
            <a:avLst>
              <a:gd name="adj" fmla="val 7000"/>
            </a:avLst>
          </a:prstGeom>
          <a:solidFill>
            <a:schemeClr val="bg1"/>
          </a:solidFill>
          <a:ln w="9525">
            <a:solidFill>
              <a:schemeClr val="bg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603031" y="8411779"/>
            <a:ext cx="14058900" cy="33561338"/>
          </a:xfrm>
          <a:prstGeom prst="roundRect">
            <a:avLst>
              <a:gd name="adj" fmla="val 7000"/>
            </a:avLst>
          </a:prstGeom>
          <a:solidFill>
            <a:schemeClr val="bg1"/>
          </a:solidFill>
          <a:ln w="9525">
            <a:solidFill>
              <a:schemeClr val="bg1"/>
            </a:solidFill>
            <a:round/>
            <a:headEnd/>
            <a:tailEnd/>
          </a:ln>
          <a:effectLst/>
        </p:spPr>
        <p:txBody>
          <a:bodyPr wrap="none" anchor="ctr"/>
          <a:lstStyle/>
          <a:p>
            <a:endParaRPr lang="en-US" dirty="0"/>
          </a:p>
        </p:txBody>
      </p:sp>
      <p:sp>
        <p:nvSpPr>
          <p:cNvPr id="24" name="Text Box 9"/>
          <p:cNvSpPr txBox="1">
            <a:spLocks noChangeArrowheads="1"/>
          </p:cNvSpPr>
          <p:nvPr/>
        </p:nvSpPr>
        <p:spPr bwMode="auto">
          <a:xfrm>
            <a:off x="1432691" y="9466044"/>
            <a:ext cx="13087350" cy="11963275"/>
          </a:xfrm>
          <a:prstGeom prst="rect">
            <a:avLst/>
          </a:prstGeom>
          <a:noFill/>
          <a:ln w="9525">
            <a:noFill/>
            <a:miter lim="800000"/>
            <a:headEnd/>
            <a:tailEnd/>
          </a:ln>
          <a:effectLst/>
        </p:spPr>
        <p:txBody>
          <a:bodyPr wrap="square">
            <a:spAutoFit/>
          </a:bodyPr>
          <a:lstStyle/>
          <a:p>
            <a:pPr algn="just" defTabSz="4389438" eaLnBrk="0" hangingPunct="0">
              <a:lnSpc>
                <a:spcPct val="95000"/>
              </a:lnSpc>
            </a:pPr>
            <a:r>
              <a:rPr lang="en-US" sz="2800" dirty="0" err="1" smtClean="0"/>
              <a:t>Penelitian</a:t>
            </a:r>
            <a:r>
              <a:rPr lang="en-US" sz="2800" dirty="0" smtClean="0"/>
              <a:t> </a:t>
            </a:r>
            <a:r>
              <a:rPr lang="en-US" sz="2800" dirty="0" err="1" smtClean="0"/>
              <a:t>merupakan</a:t>
            </a:r>
            <a:r>
              <a:rPr lang="en-US" sz="2800" dirty="0" smtClean="0"/>
              <a:t> </a:t>
            </a:r>
            <a:r>
              <a:rPr lang="en-US" sz="2800" dirty="0" err="1" smtClean="0"/>
              <a:t>suatu</a:t>
            </a:r>
            <a:r>
              <a:rPr lang="en-US" sz="2800" dirty="0" smtClean="0"/>
              <a:t> </a:t>
            </a:r>
            <a:r>
              <a:rPr lang="en-US" sz="2800" dirty="0" err="1" smtClean="0"/>
              <a:t>tombak</a:t>
            </a:r>
            <a:r>
              <a:rPr lang="en-US" sz="2800" dirty="0" smtClean="0"/>
              <a:t> </a:t>
            </a:r>
            <a:r>
              <a:rPr lang="en-US" sz="2800" dirty="0" err="1" smtClean="0"/>
              <a:t>sekaligus</a:t>
            </a:r>
            <a:r>
              <a:rPr lang="en-US" sz="2800" dirty="0" smtClean="0"/>
              <a:t> </a:t>
            </a:r>
            <a:r>
              <a:rPr lang="en-US" sz="2800" dirty="0" err="1" smtClean="0"/>
              <a:t>akar</a:t>
            </a:r>
            <a:r>
              <a:rPr lang="en-US" sz="2800" dirty="0" smtClean="0"/>
              <a:t> </a:t>
            </a:r>
            <a:r>
              <a:rPr lang="en-US" sz="2800" dirty="0" err="1" smtClean="0"/>
              <a:t>suatu</a:t>
            </a:r>
            <a:r>
              <a:rPr lang="en-US" sz="2800" dirty="0" smtClean="0"/>
              <a:t> </a:t>
            </a:r>
            <a:r>
              <a:rPr lang="en-US" sz="2800" dirty="0" err="1" smtClean="0"/>
              <a:t>institusi</a:t>
            </a:r>
            <a:r>
              <a:rPr lang="en-US" sz="2800" dirty="0" smtClean="0"/>
              <a:t> </a:t>
            </a:r>
            <a:r>
              <a:rPr lang="en-US" sz="2800" dirty="0" err="1" smtClean="0"/>
              <a:t>atau</a:t>
            </a:r>
            <a:r>
              <a:rPr lang="en-US" sz="2800" dirty="0" smtClean="0"/>
              <a:t> </a:t>
            </a:r>
            <a:r>
              <a:rPr lang="en-US" sz="2800" dirty="0" err="1" smtClean="0"/>
              <a:t>lembaga</a:t>
            </a:r>
            <a:r>
              <a:rPr lang="en-US" sz="2800" dirty="0" smtClean="0"/>
              <a:t> </a:t>
            </a:r>
            <a:r>
              <a:rPr lang="en-US" sz="2800" dirty="0" err="1" smtClean="0"/>
              <a:t>pada</a:t>
            </a:r>
            <a:r>
              <a:rPr lang="en-US" sz="2800" dirty="0" smtClean="0"/>
              <a:t> </a:t>
            </a:r>
            <a:r>
              <a:rPr lang="en-US" sz="2800" dirty="0" err="1" smtClean="0"/>
              <a:t>ranah</a:t>
            </a:r>
            <a:r>
              <a:rPr lang="en-US" sz="2800" dirty="0" smtClean="0"/>
              <a:t> </a:t>
            </a:r>
            <a:r>
              <a:rPr lang="en-US" sz="2800" dirty="0" err="1" smtClean="0"/>
              <a:t>akademik</a:t>
            </a:r>
            <a:r>
              <a:rPr lang="en-US" sz="2800" dirty="0" smtClean="0"/>
              <a:t> </a:t>
            </a:r>
            <a:r>
              <a:rPr lang="en-US" sz="2800" dirty="0" err="1" smtClean="0"/>
              <a:t>dalam</a:t>
            </a:r>
            <a:r>
              <a:rPr lang="en-US" sz="2800" dirty="0" smtClean="0"/>
              <a:t> </a:t>
            </a:r>
            <a:r>
              <a:rPr lang="en-US" sz="2800" dirty="0" err="1" smtClean="0"/>
              <a:t>menunjang</a:t>
            </a:r>
            <a:r>
              <a:rPr lang="en-US" sz="2800" dirty="0" smtClean="0"/>
              <a:t> </a:t>
            </a:r>
            <a:r>
              <a:rPr lang="en-US" sz="2800" dirty="0" err="1" smtClean="0"/>
              <a:t>suatu</a:t>
            </a:r>
            <a:r>
              <a:rPr lang="en-US" sz="2800" dirty="0" smtClean="0"/>
              <a:t> </a:t>
            </a:r>
            <a:r>
              <a:rPr lang="en-US" sz="2800" dirty="0" err="1" smtClean="0"/>
              <a:t>kemajuan</a:t>
            </a:r>
            <a:r>
              <a:rPr lang="en-US" sz="2800" dirty="0" smtClean="0"/>
              <a:t> </a:t>
            </a:r>
            <a:r>
              <a:rPr lang="en-US" sz="2800" dirty="0" err="1" smtClean="0"/>
              <a:t>bangsa</a:t>
            </a:r>
            <a:r>
              <a:rPr lang="en-US" sz="2800" dirty="0" smtClean="0"/>
              <a:t> </a:t>
            </a:r>
            <a:r>
              <a:rPr lang="en-US" sz="2800" dirty="0" err="1" smtClean="0"/>
              <a:t>dan</a:t>
            </a:r>
            <a:r>
              <a:rPr lang="en-US" sz="2800" dirty="0" smtClean="0"/>
              <a:t> </a:t>
            </a:r>
            <a:r>
              <a:rPr lang="en-US" sz="2800" dirty="0" err="1" smtClean="0"/>
              <a:t>negara</a:t>
            </a:r>
            <a:r>
              <a:rPr lang="en-US" sz="2800" dirty="0" smtClean="0"/>
              <a:t>. </a:t>
            </a:r>
            <a:r>
              <a:rPr lang="en-US" sz="2800" dirty="0" err="1" smtClean="0"/>
              <a:t>Menurut</a:t>
            </a:r>
            <a:r>
              <a:rPr lang="en-US" sz="2800" dirty="0" smtClean="0"/>
              <a:t> </a:t>
            </a:r>
            <a:r>
              <a:rPr lang="en-US" sz="2800" dirty="0" err="1" smtClean="0"/>
              <a:t>Soerjono</a:t>
            </a:r>
            <a:r>
              <a:rPr lang="en-US" sz="2800" dirty="0" smtClean="0"/>
              <a:t> </a:t>
            </a:r>
            <a:r>
              <a:rPr lang="en-US" sz="2800" dirty="0" err="1" smtClean="0"/>
              <a:t>Soekanto</a:t>
            </a:r>
            <a:r>
              <a:rPr lang="en-US" sz="2800" dirty="0" smtClean="0"/>
              <a:t> (1995) </a:t>
            </a:r>
            <a:r>
              <a:rPr lang="en-US" sz="2800" dirty="0" err="1" smtClean="0"/>
              <a:t>Penelitian</a:t>
            </a:r>
            <a:r>
              <a:rPr lang="en-US" sz="2800" dirty="0" smtClean="0"/>
              <a:t> </a:t>
            </a:r>
            <a:r>
              <a:rPr lang="en-US" sz="2800" dirty="0" err="1" smtClean="0"/>
              <a:t>adalah</a:t>
            </a:r>
            <a:r>
              <a:rPr lang="en-US" sz="2800" dirty="0" smtClean="0"/>
              <a:t> </a:t>
            </a:r>
            <a:r>
              <a:rPr lang="en-US" sz="2800" dirty="0" err="1" smtClean="0"/>
              <a:t>suatu</a:t>
            </a:r>
            <a:r>
              <a:rPr lang="en-US" sz="2800" dirty="0" smtClean="0"/>
              <a:t> </a:t>
            </a:r>
            <a:r>
              <a:rPr lang="en-US" sz="2800" dirty="0" err="1" smtClean="0"/>
              <a:t>kegiatan</a:t>
            </a:r>
            <a:r>
              <a:rPr lang="en-US" sz="2800" dirty="0" smtClean="0"/>
              <a:t> </a:t>
            </a:r>
            <a:r>
              <a:rPr lang="en-US" sz="2800" dirty="0" err="1" smtClean="0"/>
              <a:t>ilmiah</a:t>
            </a:r>
            <a:r>
              <a:rPr lang="en-US" sz="2800" dirty="0" smtClean="0"/>
              <a:t> yang </a:t>
            </a:r>
            <a:r>
              <a:rPr lang="en-US" sz="2800" dirty="0" err="1" smtClean="0"/>
              <a:t>didasarkan</a:t>
            </a:r>
            <a:r>
              <a:rPr lang="en-US" sz="2800" dirty="0" smtClean="0"/>
              <a:t> </a:t>
            </a:r>
            <a:r>
              <a:rPr lang="en-US" sz="2800" dirty="0" err="1" smtClean="0"/>
              <a:t>kepada</a:t>
            </a:r>
            <a:r>
              <a:rPr lang="en-US" sz="2800" dirty="0" smtClean="0"/>
              <a:t> </a:t>
            </a:r>
            <a:r>
              <a:rPr lang="en-US" sz="2800" dirty="0" err="1" smtClean="0"/>
              <a:t>suatu</a:t>
            </a:r>
            <a:r>
              <a:rPr lang="en-US" sz="2800" dirty="0" smtClean="0"/>
              <a:t> </a:t>
            </a:r>
            <a:r>
              <a:rPr lang="en-US" sz="2800" dirty="0" err="1" smtClean="0"/>
              <a:t>analisis</a:t>
            </a:r>
            <a:r>
              <a:rPr lang="en-US" sz="2800" dirty="0" smtClean="0"/>
              <a:t> </a:t>
            </a:r>
            <a:r>
              <a:rPr lang="en-US" sz="2800" dirty="0" err="1" smtClean="0"/>
              <a:t>serta</a:t>
            </a:r>
            <a:r>
              <a:rPr lang="en-US" sz="2800" dirty="0" smtClean="0"/>
              <a:t> </a:t>
            </a:r>
            <a:r>
              <a:rPr lang="en-US" sz="2800" dirty="0" err="1" smtClean="0"/>
              <a:t>konstruksi</a:t>
            </a:r>
            <a:r>
              <a:rPr lang="en-US" sz="2800" dirty="0" smtClean="0"/>
              <a:t> yang </a:t>
            </a:r>
            <a:r>
              <a:rPr lang="en-US" sz="2800" dirty="0" err="1" smtClean="0"/>
              <a:t>dilakukan</a:t>
            </a:r>
            <a:r>
              <a:rPr lang="en-US" sz="2800" dirty="0" smtClean="0"/>
              <a:t> </a:t>
            </a:r>
            <a:r>
              <a:rPr lang="en-US" sz="2800" dirty="0" err="1" smtClean="0"/>
              <a:t>dengan</a:t>
            </a:r>
            <a:r>
              <a:rPr lang="en-US" sz="2800" dirty="0" smtClean="0"/>
              <a:t> </a:t>
            </a:r>
            <a:r>
              <a:rPr lang="en-US" sz="2800" dirty="0" err="1" smtClean="0"/>
              <a:t>secara</a:t>
            </a:r>
            <a:r>
              <a:rPr lang="en-US" sz="2800" dirty="0" smtClean="0"/>
              <a:t> </a:t>
            </a:r>
            <a:r>
              <a:rPr lang="en-US" sz="2800" dirty="0" err="1" smtClean="0"/>
              <a:t>sistematis</a:t>
            </a:r>
            <a:r>
              <a:rPr lang="en-US" sz="2800" dirty="0" smtClean="0"/>
              <a:t>, </a:t>
            </a:r>
            <a:r>
              <a:rPr lang="en-US" sz="2800" dirty="0" err="1" smtClean="0"/>
              <a:t>metodologis</a:t>
            </a:r>
            <a:r>
              <a:rPr lang="en-US" sz="2800" dirty="0" smtClean="0"/>
              <a:t> </a:t>
            </a:r>
            <a:r>
              <a:rPr lang="en-US" sz="2800" dirty="0" err="1" smtClean="0"/>
              <a:t>dan</a:t>
            </a:r>
            <a:r>
              <a:rPr lang="en-US" sz="2800" dirty="0" smtClean="0"/>
              <a:t> </a:t>
            </a:r>
            <a:r>
              <a:rPr lang="en-US" sz="2800" dirty="0" err="1" smtClean="0"/>
              <a:t>juga</a:t>
            </a:r>
            <a:r>
              <a:rPr lang="en-US" sz="2800" dirty="0" smtClean="0"/>
              <a:t> </a:t>
            </a:r>
            <a:r>
              <a:rPr lang="en-US" sz="2800" dirty="0" err="1" smtClean="0"/>
              <a:t>konsisten</a:t>
            </a:r>
            <a:r>
              <a:rPr lang="en-US" sz="2800" dirty="0" smtClean="0"/>
              <a:t> </a:t>
            </a:r>
            <a:r>
              <a:rPr lang="en-US" sz="2800" dirty="0" err="1" smtClean="0"/>
              <a:t>serta</a:t>
            </a:r>
            <a:r>
              <a:rPr lang="en-US" sz="2800" dirty="0" smtClean="0"/>
              <a:t> </a:t>
            </a:r>
            <a:r>
              <a:rPr lang="en-US" sz="2800" dirty="0" err="1" smtClean="0"/>
              <a:t>bertujuan</a:t>
            </a:r>
            <a:r>
              <a:rPr lang="en-US" sz="2800" dirty="0" smtClean="0"/>
              <a:t> </a:t>
            </a:r>
            <a:r>
              <a:rPr lang="en-US" sz="2800" dirty="0" err="1" smtClean="0"/>
              <a:t>untuk</a:t>
            </a:r>
            <a:r>
              <a:rPr lang="en-US" sz="2800" dirty="0" smtClean="0"/>
              <a:t> </a:t>
            </a:r>
            <a:r>
              <a:rPr lang="en-US" sz="2800" dirty="0" err="1" smtClean="0"/>
              <a:t>dapat</a:t>
            </a:r>
            <a:r>
              <a:rPr lang="en-US" sz="2800" dirty="0" smtClean="0"/>
              <a:t> </a:t>
            </a:r>
            <a:r>
              <a:rPr lang="en-US" sz="2800" dirty="0" err="1" smtClean="0"/>
              <a:t>mengungkapkan</a:t>
            </a:r>
            <a:r>
              <a:rPr lang="en-US" sz="2800" dirty="0" smtClean="0"/>
              <a:t> </a:t>
            </a:r>
            <a:r>
              <a:rPr lang="en-US" sz="2800" dirty="0" err="1" smtClean="0"/>
              <a:t>kebenaran</a:t>
            </a:r>
            <a:r>
              <a:rPr lang="en-US" sz="2800" dirty="0" smtClean="0"/>
              <a:t> </a:t>
            </a:r>
            <a:r>
              <a:rPr lang="en-US" sz="2800" dirty="0" err="1" smtClean="0"/>
              <a:t>ialah</a:t>
            </a:r>
            <a:r>
              <a:rPr lang="en-US" sz="2800" dirty="0" smtClean="0"/>
              <a:t> </a:t>
            </a:r>
            <a:r>
              <a:rPr lang="en-US" sz="2800" dirty="0" err="1" smtClean="0"/>
              <a:t>sebagai</a:t>
            </a:r>
            <a:r>
              <a:rPr lang="en-US" sz="2800" dirty="0" smtClean="0"/>
              <a:t> </a:t>
            </a:r>
            <a:r>
              <a:rPr lang="en-US" sz="2800" dirty="0" err="1" smtClean="0"/>
              <a:t>salah</a:t>
            </a:r>
            <a:r>
              <a:rPr lang="en-US" sz="2800" dirty="0" smtClean="0"/>
              <a:t> </a:t>
            </a:r>
            <a:r>
              <a:rPr lang="en-US" sz="2800" dirty="0" err="1" smtClean="0"/>
              <a:t>satu</a:t>
            </a:r>
            <a:r>
              <a:rPr lang="en-US" sz="2800" dirty="0" smtClean="0"/>
              <a:t> </a:t>
            </a:r>
            <a:r>
              <a:rPr lang="en-US" sz="2800" dirty="0" err="1" smtClean="0"/>
              <a:t>manifestasi</a:t>
            </a:r>
            <a:r>
              <a:rPr lang="en-US" sz="2800" dirty="0" smtClean="0"/>
              <a:t> </a:t>
            </a:r>
            <a:r>
              <a:rPr lang="en-US" sz="2800" dirty="0" err="1" smtClean="0"/>
              <a:t>keinginan</a:t>
            </a:r>
            <a:r>
              <a:rPr lang="en-US" sz="2800" dirty="0" smtClean="0"/>
              <a:t> </a:t>
            </a:r>
            <a:r>
              <a:rPr lang="en-US" sz="2800" dirty="0" err="1" smtClean="0"/>
              <a:t>manusia</a:t>
            </a:r>
            <a:r>
              <a:rPr lang="en-US" sz="2800" dirty="0" smtClean="0"/>
              <a:t> </a:t>
            </a:r>
            <a:r>
              <a:rPr lang="en-US" sz="2800" dirty="0" err="1" smtClean="0"/>
              <a:t>untuk</a:t>
            </a:r>
            <a:r>
              <a:rPr lang="en-US" sz="2800" dirty="0" smtClean="0"/>
              <a:t> </a:t>
            </a:r>
            <a:r>
              <a:rPr lang="en-US" sz="2800" dirty="0" err="1" smtClean="0"/>
              <a:t>dapat</a:t>
            </a:r>
            <a:r>
              <a:rPr lang="en-US" sz="2800" dirty="0" smtClean="0"/>
              <a:t> </a:t>
            </a:r>
            <a:r>
              <a:rPr lang="en-US" sz="2800" dirty="0" err="1" smtClean="0"/>
              <a:t>mengetahui</a:t>
            </a:r>
            <a:r>
              <a:rPr lang="en-US" sz="2800" dirty="0" smtClean="0"/>
              <a:t> </a:t>
            </a:r>
            <a:r>
              <a:rPr lang="en-US" sz="2800" dirty="0" err="1" smtClean="0"/>
              <a:t>mengenai</a:t>
            </a:r>
            <a:r>
              <a:rPr lang="en-US" sz="2800" dirty="0" smtClean="0"/>
              <a:t> </a:t>
            </a:r>
            <a:r>
              <a:rPr lang="en-US" sz="2800" dirty="0" err="1" smtClean="0"/>
              <a:t>apa</a:t>
            </a:r>
            <a:r>
              <a:rPr lang="en-US" sz="2800" dirty="0" smtClean="0"/>
              <a:t> yang </a:t>
            </a:r>
            <a:r>
              <a:rPr lang="en-US" sz="2800" dirty="0" err="1" smtClean="0"/>
              <a:t>sedang</a:t>
            </a:r>
            <a:r>
              <a:rPr lang="en-US" sz="2800" dirty="0" smtClean="0"/>
              <a:t> </a:t>
            </a:r>
            <a:r>
              <a:rPr lang="en-US" sz="2800" dirty="0" err="1" smtClean="0"/>
              <a:t>dihadapinya</a:t>
            </a:r>
            <a:r>
              <a:rPr lang="en-US" sz="2800" dirty="0" smtClean="0"/>
              <a:t>. </a:t>
            </a:r>
            <a:r>
              <a:rPr lang="en-US" sz="2800" dirty="0" err="1" smtClean="0"/>
              <a:t>Penelitian</a:t>
            </a:r>
            <a:r>
              <a:rPr lang="en-US" sz="2800" dirty="0" smtClean="0"/>
              <a:t> </a:t>
            </a:r>
            <a:r>
              <a:rPr lang="en-US" sz="2800" dirty="0" err="1" smtClean="0"/>
              <a:t>memiliki</a:t>
            </a:r>
            <a:r>
              <a:rPr lang="en-US" sz="2800" dirty="0" smtClean="0"/>
              <a:t> </a:t>
            </a:r>
            <a:r>
              <a:rPr lang="en-US" sz="2800" dirty="0" err="1" smtClean="0"/>
              <a:t>peran</a:t>
            </a:r>
            <a:r>
              <a:rPr lang="en-US" sz="2800" dirty="0" smtClean="0"/>
              <a:t> vital </a:t>
            </a:r>
            <a:r>
              <a:rPr lang="en-US" sz="2800" dirty="0" err="1" smtClean="0"/>
              <a:t>khususnya</a:t>
            </a:r>
            <a:r>
              <a:rPr lang="en-US" sz="2800" dirty="0" smtClean="0"/>
              <a:t> </a:t>
            </a:r>
            <a:r>
              <a:rPr lang="en-US" sz="2800" dirty="0" err="1" smtClean="0"/>
              <a:t>pada</a:t>
            </a:r>
            <a:r>
              <a:rPr lang="en-US" sz="2800" dirty="0" smtClean="0"/>
              <a:t> </a:t>
            </a:r>
            <a:r>
              <a:rPr lang="en-US" sz="2800" dirty="0" err="1" smtClean="0"/>
              <a:t>universitas</a:t>
            </a:r>
            <a:r>
              <a:rPr lang="en-US" sz="2800" dirty="0" smtClean="0"/>
              <a:t> </a:t>
            </a:r>
            <a:r>
              <a:rPr lang="en-US" sz="2800" dirty="0" err="1" smtClean="0"/>
              <a:t>dan</a:t>
            </a:r>
            <a:r>
              <a:rPr lang="en-US" sz="2800" dirty="0" smtClean="0"/>
              <a:t> </a:t>
            </a:r>
            <a:r>
              <a:rPr lang="en-US" sz="2800" dirty="0" err="1" smtClean="0"/>
              <a:t>lembaga</a:t>
            </a:r>
            <a:r>
              <a:rPr lang="en-US" sz="2800" dirty="0" smtClean="0"/>
              <a:t> </a:t>
            </a:r>
            <a:r>
              <a:rPr lang="en-US" sz="2800" dirty="0" err="1" smtClean="0"/>
              <a:t>penelitian</a:t>
            </a:r>
            <a:r>
              <a:rPr lang="en-US" sz="2800" dirty="0" smtClean="0"/>
              <a:t> </a:t>
            </a:r>
            <a:r>
              <a:rPr lang="en-US" sz="2800" dirty="0" err="1" smtClean="0"/>
              <a:t>karena</a:t>
            </a:r>
            <a:r>
              <a:rPr lang="en-US" sz="2800" dirty="0" smtClean="0"/>
              <a:t> </a:t>
            </a:r>
            <a:r>
              <a:rPr lang="en-US" sz="2800" dirty="0" err="1" smtClean="0"/>
              <a:t>dijadikan</a:t>
            </a:r>
            <a:r>
              <a:rPr lang="en-US" sz="2800" dirty="0" smtClean="0"/>
              <a:t> </a:t>
            </a:r>
            <a:r>
              <a:rPr lang="en-US" sz="2800" dirty="0" err="1" smtClean="0"/>
              <a:t>indikator</a:t>
            </a:r>
            <a:r>
              <a:rPr lang="en-US" sz="2800" dirty="0" smtClean="0"/>
              <a:t> </a:t>
            </a:r>
            <a:r>
              <a:rPr lang="en-US" sz="2800" dirty="0" err="1" smtClean="0"/>
              <a:t>utama</a:t>
            </a:r>
            <a:r>
              <a:rPr lang="en-US" sz="2800" dirty="0" smtClean="0"/>
              <a:t> </a:t>
            </a:r>
            <a:r>
              <a:rPr lang="en-US" sz="2800" dirty="0" err="1" smtClean="0"/>
              <a:t>dalam</a:t>
            </a:r>
            <a:r>
              <a:rPr lang="en-US" sz="2800" dirty="0" smtClean="0"/>
              <a:t> </a:t>
            </a:r>
            <a:r>
              <a:rPr lang="en-US" sz="2800" dirty="0" err="1" smtClean="0"/>
              <a:t>kemajuan</a:t>
            </a:r>
            <a:r>
              <a:rPr lang="en-US" sz="2800" dirty="0" smtClean="0"/>
              <a:t> </a:t>
            </a:r>
            <a:r>
              <a:rPr lang="en-US" sz="2800" dirty="0" err="1" smtClean="0"/>
              <a:t>universitas</a:t>
            </a:r>
            <a:r>
              <a:rPr lang="en-US" sz="2800" dirty="0" smtClean="0"/>
              <a:t> </a:t>
            </a:r>
            <a:r>
              <a:rPr lang="en-US" sz="2800" dirty="0" err="1" smtClean="0"/>
              <a:t>atau</a:t>
            </a:r>
            <a:r>
              <a:rPr lang="en-US" sz="2800" dirty="0" smtClean="0"/>
              <a:t> </a:t>
            </a:r>
            <a:r>
              <a:rPr lang="en-US" sz="2800" dirty="0" err="1" smtClean="0"/>
              <a:t>lembaga</a:t>
            </a:r>
            <a:r>
              <a:rPr lang="en-US" sz="2800" dirty="0" smtClean="0"/>
              <a:t> </a:t>
            </a:r>
            <a:r>
              <a:rPr lang="en-US" sz="2800" dirty="0" err="1" smtClean="0"/>
              <a:t>penelitian</a:t>
            </a:r>
            <a:r>
              <a:rPr lang="en-US" sz="2800" dirty="0" smtClean="0"/>
              <a:t> </a:t>
            </a:r>
            <a:r>
              <a:rPr lang="en-US" sz="2800" dirty="0" err="1" smtClean="0"/>
              <a:t>tersebut</a:t>
            </a:r>
            <a:r>
              <a:rPr lang="en-US" sz="2800" dirty="0" smtClean="0"/>
              <a:t>.</a:t>
            </a:r>
            <a:r>
              <a:rPr lang="en-US" sz="2800" i="1" dirty="0" smtClean="0"/>
              <a:t>“Scopus is the world’s largest abstract and citation database of peer-reviewed literature, including scientific journals, books and conference proceedings, covering research topics across all scientific and technical disciplines, ranging from medicine and social sciences to arts and humanities. Further, with smart tools </a:t>
            </a:r>
            <a:r>
              <a:rPr lang="en-US" sz="2800" i="1" dirty="0" err="1" smtClean="0"/>
              <a:t>totrack</a:t>
            </a:r>
            <a:r>
              <a:rPr lang="en-US" sz="2800" i="1" dirty="0" smtClean="0"/>
              <a:t>, analyze and visualize research, Scopus empowers you to advance your science beyond the text”.</a:t>
            </a:r>
            <a:r>
              <a:rPr lang="en-US" sz="2800" dirty="0" smtClean="0"/>
              <a:t> (https://www.elsevier.com/solutions/scopus). Scopus </a:t>
            </a:r>
            <a:r>
              <a:rPr lang="en-US" sz="2800" dirty="0" err="1" smtClean="0"/>
              <a:t>merupakan</a:t>
            </a:r>
            <a:r>
              <a:rPr lang="en-US" sz="2800" dirty="0" smtClean="0"/>
              <a:t> </a:t>
            </a:r>
            <a:r>
              <a:rPr lang="en-US" sz="2800" dirty="0" err="1" smtClean="0"/>
              <a:t>salah</a:t>
            </a:r>
            <a:r>
              <a:rPr lang="en-US" sz="2800" dirty="0" smtClean="0"/>
              <a:t> </a:t>
            </a:r>
            <a:r>
              <a:rPr lang="en-US" sz="2800" dirty="0" err="1" smtClean="0"/>
              <a:t>satu</a:t>
            </a:r>
            <a:r>
              <a:rPr lang="en-US" sz="2800" dirty="0" smtClean="0"/>
              <a:t> </a:t>
            </a:r>
            <a:r>
              <a:rPr lang="en-US" sz="2800" dirty="0" err="1" smtClean="0"/>
              <a:t>jurnal</a:t>
            </a:r>
            <a:r>
              <a:rPr lang="en-US" sz="2800" dirty="0" smtClean="0"/>
              <a:t> </a:t>
            </a:r>
            <a:r>
              <a:rPr lang="en-US" sz="2800" dirty="0" err="1" smtClean="0"/>
              <a:t>terbesar</a:t>
            </a:r>
            <a:r>
              <a:rPr lang="en-US" sz="2800" dirty="0" smtClean="0"/>
              <a:t> </a:t>
            </a:r>
            <a:r>
              <a:rPr lang="en-US" sz="2800" dirty="0" err="1" smtClean="0"/>
              <a:t>di</a:t>
            </a:r>
            <a:r>
              <a:rPr lang="en-US" sz="2800" dirty="0" smtClean="0"/>
              <a:t> </a:t>
            </a:r>
            <a:r>
              <a:rPr lang="en-US" sz="2800" dirty="0" err="1" smtClean="0"/>
              <a:t>dunia</a:t>
            </a:r>
            <a:r>
              <a:rPr lang="en-US" sz="2800" dirty="0" smtClean="0"/>
              <a:t> yang </a:t>
            </a:r>
            <a:r>
              <a:rPr lang="en-US" sz="2800" dirty="0" err="1" smtClean="0"/>
              <a:t>banyak</a:t>
            </a:r>
            <a:r>
              <a:rPr lang="en-US" sz="2800" dirty="0" smtClean="0"/>
              <a:t> </a:t>
            </a:r>
            <a:r>
              <a:rPr lang="en-US" sz="2800" dirty="0" err="1" smtClean="0"/>
              <a:t>dijadikan</a:t>
            </a:r>
            <a:r>
              <a:rPr lang="en-US" sz="2800" dirty="0" smtClean="0"/>
              <a:t> </a:t>
            </a:r>
            <a:r>
              <a:rPr lang="en-US" sz="2800" dirty="0" err="1" smtClean="0"/>
              <a:t>rujukan</a:t>
            </a:r>
            <a:r>
              <a:rPr lang="en-US" sz="2800" dirty="0" smtClean="0"/>
              <a:t> </a:t>
            </a:r>
            <a:r>
              <a:rPr lang="en-US" sz="2800" dirty="0" err="1" smtClean="0"/>
              <a:t>dan</a:t>
            </a:r>
            <a:r>
              <a:rPr lang="en-US" sz="2800" dirty="0" smtClean="0"/>
              <a:t> </a:t>
            </a:r>
            <a:r>
              <a:rPr lang="en-US" sz="2800" dirty="0" err="1" smtClean="0"/>
              <a:t>referensi</a:t>
            </a:r>
            <a:r>
              <a:rPr lang="en-US" sz="2800" dirty="0" smtClean="0"/>
              <a:t> </a:t>
            </a:r>
            <a:r>
              <a:rPr lang="en-US" sz="2800" dirty="0" err="1" smtClean="0"/>
              <a:t>dalam</a:t>
            </a:r>
            <a:r>
              <a:rPr lang="en-US" sz="2800" dirty="0" smtClean="0"/>
              <a:t> </a:t>
            </a:r>
            <a:r>
              <a:rPr lang="en-US" sz="2800" dirty="0" err="1" smtClean="0"/>
              <a:t>membuat</a:t>
            </a:r>
            <a:r>
              <a:rPr lang="en-US" sz="2800" dirty="0" smtClean="0"/>
              <a:t> </a:t>
            </a:r>
            <a:r>
              <a:rPr lang="en-US" sz="2800" dirty="0" err="1" smtClean="0"/>
              <a:t>suatu</a:t>
            </a:r>
            <a:r>
              <a:rPr lang="en-US" sz="2800" dirty="0" smtClean="0"/>
              <a:t> </a:t>
            </a:r>
            <a:r>
              <a:rPr lang="en-US" sz="2800" dirty="0" err="1" smtClean="0"/>
              <a:t>penelitian</a:t>
            </a:r>
            <a:r>
              <a:rPr lang="en-US" sz="2800" dirty="0" smtClean="0"/>
              <a:t>. </a:t>
            </a:r>
            <a:r>
              <a:rPr lang="en-US" sz="2800" dirty="0" err="1" smtClean="0"/>
              <a:t>Untuk</a:t>
            </a:r>
            <a:r>
              <a:rPr lang="en-US" sz="2800" dirty="0" smtClean="0"/>
              <a:t> </a:t>
            </a:r>
            <a:r>
              <a:rPr lang="en-US" sz="2800" dirty="0" err="1" smtClean="0"/>
              <a:t>mempublikasikan</a:t>
            </a:r>
            <a:r>
              <a:rPr lang="en-US" sz="2800" dirty="0" smtClean="0"/>
              <a:t> </a:t>
            </a:r>
            <a:r>
              <a:rPr lang="en-US" sz="2800" dirty="0" err="1" smtClean="0"/>
              <a:t>hasil</a:t>
            </a:r>
            <a:r>
              <a:rPr lang="en-US" sz="2800" dirty="0" smtClean="0"/>
              <a:t> </a:t>
            </a:r>
            <a:r>
              <a:rPr lang="en-US" sz="2800" dirty="0" err="1" smtClean="0"/>
              <a:t>penelitian</a:t>
            </a:r>
            <a:r>
              <a:rPr lang="en-US" sz="2800" dirty="0" smtClean="0"/>
              <a:t> </a:t>
            </a:r>
            <a:r>
              <a:rPr lang="en-US" sz="2800" dirty="0" err="1" smtClean="0"/>
              <a:t>pada</a:t>
            </a:r>
            <a:r>
              <a:rPr lang="en-US" sz="2800" dirty="0" smtClean="0"/>
              <a:t> </a:t>
            </a:r>
            <a:r>
              <a:rPr lang="en-US" sz="2800" dirty="0" err="1" smtClean="0"/>
              <a:t>jurnal</a:t>
            </a:r>
            <a:r>
              <a:rPr lang="en-US" sz="2800" dirty="0" smtClean="0"/>
              <a:t> </a:t>
            </a:r>
            <a:r>
              <a:rPr lang="en-US" sz="2800" dirty="0" err="1" smtClean="0"/>
              <a:t>scopus</a:t>
            </a:r>
            <a:r>
              <a:rPr lang="en-US" sz="2800" dirty="0" smtClean="0"/>
              <a:t> </a:t>
            </a:r>
            <a:r>
              <a:rPr lang="en-US" sz="2800" dirty="0" err="1" smtClean="0"/>
              <a:t>tidaklah</a:t>
            </a:r>
            <a:r>
              <a:rPr lang="en-US" sz="2800" dirty="0" smtClean="0"/>
              <a:t> </a:t>
            </a:r>
            <a:r>
              <a:rPr lang="en-US" sz="2800" dirty="0" err="1" smtClean="0"/>
              <a:t>mudah</a:t>
            </a:r>
            <a:r>
              <a:rPr lang="en-US" sz="2800" dirty="0" smtClean="0"/>
              <a:t>, </a:t>
            </a:r>
            <a:r>
              <a:rPr lang="en-US" sz="2800" dirty="0" err="1" smtClean="0"/>
              <a:t>perlu</a:t>
            </a:r>
            <a:r>
              <a:rPr lang="en-US" sz="2800" dirty="0" smtClean="0"/>
              <a:t> </a:t>
            </a:r>
            <a:r>
              <a:rPr lang="en-US" sz="2800" dirty="0" err="1" smtClean="0"/>
              <a:t>melewati</a:t>
            </a:r>
            <a:r>
              <a:rPr lang="en-US" sz="2800" dirty="0" smtClean="0"/>
              <a:t> </a:t>
            </a:r>
            <a:r>
              <a:rPr lang="en-US" sz="2800" dirty="0" err="1" smtClean="0"/>
              <a:t>beberapa</a:t>
            </a:r>
            <a:r>
              <a:rPr lang="en-US" sz="2800" dirty="0" smtClean="0"/>
              <a:t> </a:t>
            </a:r>
            <a:r>
              <a:rPr lang="en-US" sz="2800" dirty="0" err="1" smtClean="0"/>
              <a:t>tahapan</a:t>
            </a:r>
            <a:r>
              <a:rPr lang="en-US" sz="2800" dirty="0" smtClean="0"/>
              <a:t> review </a:t>
            </a:r>
            <a:r>
              <a:rPr lang="en-US" sz="2800" dirty="0" err="1" smtClean="0"/>
              <a:t>oleh</a:t>
            </a:r>
            <a:r>
              <a:rPr lang="en-US" sz="2800" dirty="0" smtClean="0"/>
              <a:t> </a:t>
            </a:r>
            <a:r>
              <a:rPr lang="en-US" sz="2800" dirty="0" err="1" smtClean="0"/>
              <a:t>para</a:t>
            </a:r>
            <a:r>
              <a:rPr lang="en-US" sz="2800" dirty="0" smtClean="0"/>
              <a:t> </a:t>
            </a:r>
            <a:r>
              <a:rPr lang="en-US" sz="2800" dirty="0" err="1" smtClean="0"/>
              <a:t>pakar</a:t>
            </a:r>
            <a:r>
              <a:rPr lang="en-US" sz="2800" dirty="0" smtClean="0"/>
              <a:t>. </a:t>
            </a:r>
            <a:r>
              <a:rPr lang="en-US" sz="2800" dirty="0" err="1" smtClean="0"/>
              <a:t>Apabila</a:t>
            </a:r>
            <a:r>
              <a:rPr lang="en-US" sz="2800" dirty="0" smtClean="0"/>
              <a:t> </a:t>
            </a:r>
            <a:r>
              <a:rPr lang="en-US" sz="2800" dirty="0" err="1" smtClean="0"/>
              <a:t>berhasil</a:t>
            </a:r>
            <a:r>
              <a:rPr lang="en-US" sz="2800" dirty="0" smtClean="0"/>
              <a:t> </a:t>
            </a:r>
            <a:r>
              <a:rPr lang="en-US" sz="2800" dirty="0" err="1" smtClean="0"/>
              <a:t>melewati</a:t>
            </a:r>
            <a:r>
              <a:rPr lang="en-US" sz="2800" dirty="0" smtClean="0"/>
              <a:t> </a:t>
            </a:r>
            <a:r>
              <a:rPr lang="en-US" sz="2800" dirty="0" err="1" smtClean="0"/>
              <a:t>tahapan</a:t>
            </a:r>
            <a:r>
              <a:rPr lang="en-US" sz="2800" dirty="0" smtClean="0"/>
              <a:t> </a:t>
            </a:r>
            <a:r>
              <a:rPr lang="en-US" sz="2800" dirty="0" err="1" smtClean="0"/>
              <a:t>tahapan</a:t>
            </a:r>
            <a:r>
              <a:rPr lang="en-US" sz="2800" dirty="0" smtClean="0"/>
              <a:t> review yang </a:t>
            </a:r>
            <a:r>
              <a:rPr lang="en-US" sz="2800" dirty="0" err="1" smtClean="0"/>
              <a:t>dilakukan</a:t>
            </a:r>
            <a:r>
              <a:rPr lang="en-US" sz="2800" dirty="0" smtClean="0"/>
              <a:t> </a:t>
            </a:r>
            <a:r>
              <a:rPr lang="en-US" sz="2800" dirty="0" err="1" smtClean="0"/>
              <a:t>oleh</a:t>
            </a:r>
            <a:r>
              <a:rPr lang="en-US" sz="2800" dirty="0" smtClean="0"/>
              <a:t> </a:t>
            </a:r>
            <a:r>
              <a:rPr lang="en-US" sz="2800" dirty="0" err="1" smtClean="0"/>
              <a:t>para</a:t>
            </a:r>
            <a:r>
              <a:rPr lang="en-US" sz="2800" dirty="0" smtClean="0"/>
              <a:t> </a:t>
            </a:r>
            <a:r>
              <a:rPr lang="en-US" sz="2800" dirty="0" err="1" smtClean="0"/>
              <a:t>pakar</a:t>
            </a:r>
            <a:r>
              <a:rPr lang="en-US" sz="2800" dirty="0" smtClean="0"/>
              <a:t> </a:t>
            </a:r>
            <a:r>
              <a:rPr lang="en-US" sz="2800" dirty="0" err="1" smtClean="0"/>
              <a:t>maka</a:t>
            </a:r>
            <a:r>
              <a:rPr lang="en-US" sz="2800" dirty="0" smtClean="0"/>
              <a:t> </a:t>
            </a:r>
            <a:r>
              <a:rPr lang="en-US" sz="2800" dirty="0" err="1" smtClean="0"/>
              <a:t>penelitian</a:t>
            </a:r>
            <a:r>
              <a:rPr lang="en-US" sz="2800" dirty="0" smtClean="0"/>
              <a:t> </a:t>
            </a:r>
            <a:r>
              <a:rPr lang="en-US" sz="2800" dirty="0" err="1" smtClean="0"/>
              <a:t>tersebut</a:t>
            </a:r>
            <a:r>
              <a:rPr lang="en-US" sz="2800" dirty="0" smtClean="0"/>
              <a:t> </a:t>
            </a:r>
            <a:r>
              <a:rPr lang="en-US" sz="2800" dirty="0" err="1" smtClean="0"/>
              <a:t>baru</a:t>
            </a:r>
            <a:r>
              <a:rPr lang="en-US" sz="2800" dirty="0" smtClean="0"/>
              <a:t> </a:t>
            </a:r>
            <a:r>
              <a:rPr lang="en-US" sz="2800" dirty="0" err="1" smtClean="0"/>
              <a:t>dapat</a:t>
            </a:r>
            <a:r>
              <a:rPr lang="en-US" sz="2800" dirty="0" smtClean="0"/>
              <a:t> </a:t>
            </a:r>
            <a:r>
              <a:rPr lang="en-US" sz="2800" dirty="0" err="1" smtClean="0"/>
              <a:t>dipublikasikan</a:t>
            </a:r>
            <a:r>
              <a:rPr lang="en-US" sz="2800" dirty="0" smtClean="0"/>
              <a:t>. Hal </a:t>
            </a:r>
            <a:r>
              <a:rPr lang="en-US" sz="2800" dirty="0" err="1" smtClean="0"/>
              <a:t>ini</a:t>
            </a:r>
            <a:r>
              <a:rPr lang="en-US" sz="2800" dirty="0" smtClean="0"/>
              <a:t> </a:t>
            </a:r>
            <a:r>
              <a:rPr lang="en-US" sz="2800" dirty="0" err="1" smtClean="0"/>
              <a:t>dilakukan</a:t>
            </a:r>
            <a:r>
              <a:rPr lang="en-US" sz="2800" dirty="0" smtClean="0"/>
              <a:t> agar </a:t>
            </a:r>
            <a:r>
              <a:rPr lang="en-US" sz="2800" dirty="0" err="1" smtClean="0"/>
              <a:t>kualitas</a:t>
            </a:r>
            <a:r>
              <a:rPr lang="en-US" sz="2800" dirty="0" smtClean="0"/>
              <a:t> </a:t>
            </a:r>
            <a:r>
              <a:rPr lang="en-US" sz="2800" dirty="0" err="1" smtClean="0"/>
              <a:t>penelitian</a:t>
            </a:r>
            <a:r>
              <a:rPr lang="en-US" sz="2800" dirty="0" smtClean="0"/>
              <a:t> yang </a:t>
            </a:r>
            <a:r>
              <a:rPr lang="en-US" sz="2800" dirty="0" err="1" smtClean="0"/>
              <a:t>dihasilkan</a:t>
            </a:r>
            <a:r>
              <a:rPr lang="en-US" sz="2800" dirty="0" smtClean="0"/>
              <a:t> </a:t>
            </a:r>
            <a:r>
              <a:rPr lang="en-US" sz="2800" dirty="0" err="1" smtClean="0"/>
              <a:t>memiliki</a:t>
            </a:r>
            <a:r>
              <a:rPr lang="en-US" sz="2800" dirty="0" smtClean="0"/>
              <a:t> </a:t>
            </a:r>
            <a:r>
              <a:rPr lang="en-US" sz="2800" dirty="0" err="1" smtClean="0"/>
              <a:t>kualitas</a:t>
            </a:r>
            <a:r>
              <a:rPr lang="en-US" sz="2800" dirty="0" smtClean="0"/>
              <a:t> </a:t>
            </a:r>
            <a:r>
              <a:rPr lang="en-US" sz="2800" dirty="0" err="1" smtClean="0"/>
              <a:t>tinggi</a:t>
            </a:r>
            <a:r>
              <a:rPr lang="en-US" sz="2800" dirty="0" smtClean="0"/>
              <a:t> </a:t>
            </a:r>
            <a:r>
              <a:rPr lang="en-US" sz="2800" dirty="0" err="1" smtClean="0"/>
              <a:t>seperti</a:t>
            </a:r>
            <a:r>
              <a:rPr lang="en-US" sz="2800" dirty="0" smtClean="0"/>
              <a:t> </a:t>
            </a:r>
            <a:r>
              <a:rPr lang="en-US" sz="2800" dirty="0" err="1" smtClean="0"/>
              <a:t>originilitas</a:t>
            </a:r>
            <a:r>
              <a:rPr lang="en-US" sz="2800" dirty="0" smtClean="0"/>
              <a:t> </a:t>
            </a:r>
            <a:r>
              <a:rPr lang="en-US" sz="2800" dirty="0" err="1" smtClean="0"/>
              <a:t>ide</a:t>
            </a:r>
            <a:r>
              <a:rPr lang="en-US" sz="2800" dirty="0" smtClean="0"/>
              <a:t>, </a:t>
            </a:r>
            <a:r>
              <a:rPr lang="en-US" sz="2800" dirty="0" err="1" smtClean="0"/>
              <a:t>kompleksitas</a:t>
            </a:r>
            <a:r>
              <a:rPr lang="en-US" sz="2800" dirty="0" smtClean="0"/>
              <a:t> </a:t>
            </a:r>
            <a:r>
              <a:rPr lang="en-US" sz="2800" dirty="0" err="1" smtClean="0"/>
              <a:t>isi</a:t>
            </a:r>
            <a:r>
              <a:rPr lang="en-US" sz="2800" dirty="0" smtClean="0"/>
              <a:t> </a:t>
            </a:r>
            <a:r>
              <a:rPr lang="en-US" sz="2800" dirty="0" err="1" smtClean="0"/>
              <a:t>hingga</a:t>
            </a:r>
            <a:r>
              <a:rPr lang="en-US" sz="2800" dirty="0" smtClean="0"/>
              <a:t> </a:t>
            </a:r>
            <a:r>
              <a:rPr lang="en-US" sz="2800" dirty="0" err="1" smtClean="0"/>
              <a:t>sistem</a:t>
            </a:r>
            <a:r>
              <a:rPr lang="en-US" sz="2800" dirty="0" smtClean="0"/>
              <a:t> </a:t>
            </a:r>
            <a:r>
              <a:rPr lang="en-US" sz="2800" dirty="0" err="1" smtClean="0"/>
              <a:t>penulisannya</a:t>
            </a:r>
            <a:r>
              <a:rPr lang="en-US" sz="2800" dirty="0" smtClean="0"/>
              <a:t>. </a:t>
            </a:r>
            <a:r>
              <a:rPr lang="en-US" sz="2800" dirty="0" err="1" smtClean="0"/>
              <a:t>Dalam</a:t>
            </a:r>
            <a:r>
              <a:rPr lang="en-US" sz="2800" dirty="0" smtClean="0"/>
              <a:t> </a:t>
            </a:r>
            <a:r>
              <a:rPr lang="en-US" sz="2800" dirty="0" err="1" smtClean="0"/>
              <a:t>hal</a:t>
            </a:r>
            <a:r>
              <a:rPr lang="en-US" sz="2800" dirty="0" smtClean="0"/>
              <a:t> </a:t>
            </a:r>
            <a:r>
              <a:rPr lang="en-US" sz="2800" dirty="0" err="1" smtClean="0"/>
              <a:t>ini</a:t>
            </a:r>
            <a:r>
              <a:rPr lang="en-US" sz="2800" dirty="0" smtClean="0"/>
              <a:t> </a:t>
            </a:r>
            <a:r>
              <a:rPr lang="en-US" sz="2800" dirty="0" err="1" smtClean="0"/>
              <a:t>peneliti</a:t>
            </a:r>
            <a:r>
              <a:rPr lang="en-US" sz="2800" dirty="0" smtClean="0"/>
              <a:t> </a:t>
            </a:r>
            <a:r>
              <a:rPr lang="en-US" sz="2800" dirty="0" err="1" smtClean="0"/>
              <a:t>ingin</a:t>
            </a:r>
            <a:r>
              <a:rPr lang="en-US" sz="2800" dirty="0" smtClean="0"/>
              <a:t> </a:t>
            </a:r>
            <a:r>
              <a:rPr lang="en-US" sz="2800" dirty="0" err="1" smtClean="0"/>
              <a:t>meneliti</a:t>
            </a:r>
            <a:r>
              <a:rPr lang="en-US" sz="2800" dirty="0" smtClean="0"/>
              <a:t> </a:t>
            </a:r>
            <a:r>
              <a:rPr lang="en-US" sz="2800" dirty="0" err="1" smtClean="0"/>
              <a:t>tentang</a:t>
            </a:r>
            <a:r>
              <a:rPr lang="en-US" sz="2800" dirty="0" smtClean="0"/>
              <a:t> </a:t>
            </a:r>
            <a:r>
              <a:rPr lang="en-US" sz="2800" dirty="0" err="1" smtClean="0"/>
              <a:t>hasil</a:t>
            </a:r>
            <a:r>
              <a:rPr lang="en-US" sz="2800" dirty="0" smtClean="0"/>
              <a:t> </a:t>
            </a:r>
            <a:r>
              <a:rPr lang="en-US" sz="2800" dirty="0" err="1" smtClean="0"/>
              <a:t>produk</a:t>
            </a:r>
            <a:r>
              <a:rPr lang="en-US" sz="2800" dirty="0" smtClean="0"/>
              <a:t> </a:t>
            </a:r>
            <a:r>
              <a:rPr lang="en-US" sz="2800" dirty="0" err="1" smtClean="0"/>
              <a:t>penelitian</a:t>
            </a:r>
            <a:r>
              <a:rPr lang="en-US" sz="2800" dirty="0" smtClean="0"/>
              <a:t> </a:t>
            </a:r>
            <a:r>
              <a:rPr lang="en-US" sz="2800" dirty="0" err="1" smtClean="0"/>
              <a:t>indonesia</a:t>
            </a:r>
            <a:r>
              <a:rPr lang="en-US" sz="2800" dirty="0" smtClean="0"/>
              <a:t> yang </a:t>
            </a:r>
            <a:r>
              <a:rPr lang="en-US" sz="2800" dirty="0" err="1" smtClean="0"/>
              <a:t>terindeks</a:t>
            </a:r>
            <a:r>
              <a:rPr lang="en-US" sz="2800" dirty="0" smtClean="0"/>
              <a:t> Scopus.com. </a:t>
            </a:r>
            <a:r>
              <a:rPr lang="en-US" sz="2800" dirty="0" err="1" smtClean="0"/>
              <a:t>Fokus</a:t>
            </a:r>
            <a:r>
              <a:rPr lang="en-US" sz="2800" dirty="0" smtClean="0"/>
              <a:t> </a:t>
            </a:r>
            <a:r>
              <a:rPr lang="en-US" sz="2800" dirty="0" err="1" smtClean="0"/>
              <a:t>penelitian</a:t>
            </a:r>
            <a:r>
              <a:rPr lang="en-US" sz="2800" dirty="0" smtClean="0"/>
              <a:t> </a:t>
            </a:r>
            <a:r>
              <a:rPr lang="en-US" sz="2800" dirty="0" err="1" smtClean="0"/>
              <a:t>ini</a:t>
            </a:r>
            <a:r>
              <a:rPr lang="en-US" sz="2800" dirty="0" smtClean="0"/>
              <a:t> </a:t>
            </a:r>
            <a:r>
              <a:rPr lang="en-US" sz="2800" dirty="0" err="1" smtClean="0"/>
              <a:t>ialah</a:t>
            </a:r>
            <a:r>
              <a:rPr lang="en-US" sz="2800" dirty="0" smtClean="0"/>
              <a:t> </a:t>
            </a:r>
            <a:r>
              <a:rPr lang="en-US" sz="2800" dirty="0" err="1" smtClean="0"/>
              <a:t>untuk</a:t>
            </a:r>
            <a:r>
              <a:rPr lang="en-US" sz="2800" dirty="0" smtClean="0"/>
              <a:t> </a:t>
            </a:r>
            <a:r>
              <a:rPr lang="en-US" sz="2800" dirty="0" err="1" smtClean="0"/>
              <a:t>mengukur</a:t>
            </a:r>
            <a:r>
              <a:rPr lang="en-US" sz="2800" dirty="0" smtClean="0"/>
              <a:t> </a:t>
            </a:r>
            <a:r>
              <a:rPr lang="en-US" sz="2800" dirty="0" err="1" smtClean="0"/>
              <a:t>hasil</a:t>
            </a:r>
            <a:r>
              <a:rPr lang="en-US" sz="2800" dirty="0" smtClean="0"/>
              <a:t> </a:t>
            </a:r>
            <a:r>
              <a:rPr lang="en-US" sz="2800" dirty="0" err="1" smtClean="0"/>
              <a:t>penelitian</a:t>
            </a:r>
            <a:r>
              <a:rPr lang="en-US" sz="2800" dirty="0" smtClean="0"/>
              <a:t> </a:t>
            </a:r>
            <a:r>
              <a:rPr lang="en-US" sz="2800" dirty="0" err="1" smtClean="0"/>
              <a:t>indonesia</a:t>
            </a:r>
            <a:r>
              <a:rPr lang="en-US" sz="2800" dirty="0" smtClean="0"/>
              <a:t> yang </a:t>
            </a:r>
            <a:r>
              <a:rPr lang="en-US" sz="2800" dirty="0" err="1" smtClean="0"/>
              <a:t>terindeks</a:t>
            </a:r>
            <a:r>
              <a:rPr lang="en-US" sz="2800" dirty="0" smtClean="0"/>
              <a:t> </a:t>
            </a:r>
            <a:r>
              <a:rPr lang="en-US" sz="2800" dirty="0" err="1" smtClean="0"/>
              <a:t>scopus</a:t>
            </a:r>
            <a:r>
              <a:rPr lang="en-US" sz="2800" dirty="0" smtClean="0"/>
              <a:t> yang </a:t>
            </a:r>
            <a:r>
              <a:rPr lang="en-US" sz="2800" dirty="0" err="1" smtClean="0"/>
              <a:t>terbagi</a:t>
            </a:r>
            <a:r>
              <a:rPr lang="en-US" sz="2800" dirty="0" smtClean="0"/>
              <a:t> </a:t>
            </a:r>
            <a:r>
              <a:rPr lang="en-US" sz="2800" dirty="0" err="1" smtClean="0"/>
              <a:t>ke</a:t>
            </a:r>
            <a:r>
              <a:rPr lang="en-US" sz="2800" dirty="0" smtClean="0"/>
              <a:t> </a:t>
            </a:r>
            <a:r>
              <a:rPr lang="en-US" sz="2800" dirty="0" err="1" smtClean="0"/>
              <a:t>beberapa</a:t>
            </a:r>
            <a:r>
              <a:rPr lang="en-US" sz="2800" dirty="0" smtClean="0"/>
              <a:t> </a:t>
            </a:r>
            <a:r>
              <a:rPr lang="en-US" sz="2800" dirty="0" err="1" smtClean="0"/>
              <a:t>bagian</a:t>
            </a:r>
            <a:r>
              <a:rPr lang="en-US" sz="2800" dirty="0" smtClean="0"/>
              <a:t> </a:t>
            </a:r>
            <a:r>
              <a:rPr lang="en-US" sz="2800" dirty="0" err="1" smtClean="0"/>
              <a:t>yaitu</a:t>
            </a:r>
            <a:r>
              <a:rPr lang="en-US" sz="2800" dirty="0" smtClean="0"/>
              <a:t> </a:t>
            </a:r>
            <a:r>
              <a:rPr lang="en-US" sz="2800" dirty="0" err="1" smtClean="0"/>
              <a:t>lembaga</a:t>
            </a:r>
            <a:r>
              <a:rPr lang="en-US" sz="2800" dirty="0" smtClean="0"/>
              <a:t> </a:t>
            </a:r>
            <a:r>
              <a:rPr lang="en-US" sz="2800" dirty="0" err="1" smtClean="0"/>
              <a:t>atau</a:t>
            </a:r>
            <a:r>
              <a:rPr lang="en-US" sz="2800" dirty="0" smtClean="0"/>
              <a:t> </a:t>
            </a:r>
            <a:r>
              <a:rPr lang="en-US" sz="2800" dirty="0" err="1" smtClean="0"/>
              <a:t>institusi</a:t>
            </a:r>
            <a:r>
              <a:rPr lang="en-US" sz="2800" dirty="0" smtClean="0"/>
              <a:t> </a:t>
            </a:r>
            <a:r>
              <a:rPr lang="en-US" sz="2800" dirty="0" err="1" smtClean="0"/>
              <a:t>terproduktif</a:t>
            </a:r>
            <a:r>
              <a:rPr lang="en-US" sz="2800" dirty="0" smtClean="0"/>
              <a:t>, </a:t>
            </a:r>
            <a:r>
              <a:rPr lang="en-US" sz="2800" dirty="0" err="1" smtClean="0"/>
              <a:t>sebaran</a:t>
            </a:r>
            <a:r>
              <a:rPr lang="en-US" sz="2800" dirty="0" smtClean="0"/>
              <a:t> </a:t>
            </a:r>
            <a:r>
              <a:rPr lang="en-US" sz="2800" dirty="0" err="1" smtClean="0"/>
              <a:t>subjek</a:t>
            </a:r>
            <a:r>
              <a:rPr lang="en-US" sz="2800" dirty="0" smtClean="0"/>
              <a:t> </a:t>
            </a:r>
            <a:r>
              <a:rPr lang="en-US" sz="2800" dirty="0" err="1" smtClean="0"/>
              <a:t>hasil</a:t>
            </a:r>
            <a:r>
              <a:rPr lang="en-US" sz="2800" dirty="0" smtClean="0"/>
              <a:t> </a:t>
            </a:r>
            <a:r>
              <a:rPr lang="en-US" sz="2800" dirty="0" err="1" smtClean="0"/>
              <a:t>penelitian</a:t>
            </a:r>
            <a:r>
              <a:rPr lang="en-US" sz="2800" dirty="0" smtClean="0"/>
              <a:t>, </a:t>
            </a:r>
            <a:r>
              <a:rPr lang="en-US" sz="2800" dirty="0" err="1" smtClean="0"/>
              <a:t>penulis</a:t>
            </a:r>
            <a:r>
              <a:rPr lang="en-US" sz="2800" dirty="0" smtClean="0"/>
              <a:t> </a:t>
            </a:r>
            <a:r>
              <a:rPr lang="en-US" sz="2800" dirty="0" err="1" smtClean="0"/>
              <a:t>terproduktif</a:t>
            </a:r>
            <a:r>
              <a:rPr lang="en-US" sz="2800" dirty="0" smtClean="0"/>
              <a:t>, </a:t>
            </a:r>
            <a:r>
              <a:rPr lang="en-US" sz="2800" dirty="0" err="1" smtClean="0"/>
              <a:t>dan</a:t>
            </a:r>
            <a:r>
              <a:rPr lang="en-US" sz="2800" dirty="0" smtClean="0"/>
              <a:t> </a:t>
            </a:r>
            <a:r>
              <a:rPr lang="en-US" sz="2800" dirty="0" err="1" smtClean="0"/>
              <a:t>persentase</a:t>
            </a:r>
            <a:r>
              <a:rPr lang="en-US" sz="2800" dirty="0" smtClean="0"/>
              <a:t> </a:t>
            </a:r>
            <a:r>
              <a:rPr lang="en-US" sz="2800" dirty="0" err="1" smtClean="0"/>
              <a:t>penulis</a:t>
            </a:r>
            <a:r>
              <a:rPr lang="en-US" sz="2800" dirty="0" smtClean="0"/>
              <a:t> </a:t>
            </a:r>
            <a:r>
              <a:rPr lang="en-US" sz="2800" dirty="0" err="1" smtClean="0"/>
              <a:t>terproduktif</a:t>
            </a:r>
            <a:r>
              <a:rPr lang="en-US" sz="2800" dirty="0" smtClean="0"/>
              <a:t>.</a:t>
            </a:r>
            <a:endParaRPr lang="en-US" sz="2800" dirty="0">
              <a:latin typeface="Times New Roman" pitchFamily="18" charset="0"/>
            </a:endParaRPr>
          </a:p>
          <a:p>
            <a:pPr algn="l" defTabSz="4389438" eaLnBrk="0" hangingPunct="0">
              <a:lnSpc>
                <a:spcPct val="95000"/>
              </a:lnSpc>
            </a:pPr>
            <a:endParaRPr lang="en-US" sz="2800" b="1" dirty="0">
              <a:latin typeface="Times New Roman" pitchFamily="18" charset="0"/>
            </a:endParaRPr>
          </a:p>
        </p:txBody>
      </p:sp>
      <p:sp>
        <p:nvSpPr>
          <p:cNvPr id="25" name="Text Box 10"/>
          <p:cNvSpPr txBox="1">
            <a:spLocks noChangeArrowheads="1"/>
          </p:cNvSpPr>
          <p:nvPr/>
        </p:nvSpPr>
        <p:spPr bwMode="auto">
          <a:xfrm>
            <a:off x="3468413" y="20891524"/>
            <a:ext cx="9216916" cy="923330"/>
          </a:xfrm>
          <a:prstGeom prst="rect">
            <a:avLst/>
          </a:prstGeom>
          <a:noFill/>
          <a:ln w="9525">
            <a:noFill/>
            <a:miter lim="800000"/>
            <a:headEnd/>
            <a:tailEnd/>
          </a:ln>
          <a:effectLst/>
        </p:spPr>
        <p:txBody>
          <a:bodyPr wrap="square">
            <a:spAutoFit/>
          </a:bodyPr>
          <a:lstStyle/>
          <a:p>
            <a:pPr defTabSz="4389438">
              <a:spcBef>
                <a:spcPct val="50000"/>
              </a:spcBef>
            </a:pPr>
            <a:r>
              <a:rPr lang="en-US" sz="5400" b="1" dirty="0" err="1" smtClean="0"/>
              <a:t>Metode</a:t>
            </a:r>
            <a:r>
              <a:rPr lang="en-US" sz="5400" b="1" dirty="0" smtClean="0"/>
              <a:t> </a:t>
            </a:r>
            <a:r>
              <a:rPr lang="en-US" sz="5400" b="1" dirty="0" err="1" smtClean="0"/>
              <a:t>Penelitian</a:t>
            </a:r>
            <a:endParaRPr lang="en-US" sz="5400" b="1" dirty="0"/>
          </a:p>
        </p:txBody>
      </p:sp>
      <p:sp>
        <p:nvSpPr>
          <p:cNvPr id="26" name="Text Box 11"/>
          <p:cNvSpPr txBox="1">
            <a:spLocks noChangeArrowheads="1"/>
          </p:cNvSpPr>
          <p:nvPr/>
        </p:nvSpPr>
        <p:spPr bwMode="auto">
          <a:xfrm>
            <a:off x="15765516" y="31751751"/>
            <a:ext cx="12896193" cy="923330"/>
          </a:xfrm>
          <a:prstGeom prst="rect">
            <a:avLst/>
          </a:prstGeom>
          <a:noFill/>
          <a:ln w="9525">
            <a:noFill/>
            <a:miter lim="800000"/>
            <a:headEnd/>
            <a:tailEnd/>
          </a:ln>
          <a:effectLst/>
        </p:spPr>
        <p:txBody>
          <a:bodyPr wrap="square">
            <a:spAutoFit/>
          </a:bodyPr>
          <a:lstStyle/>
          <a:p>
            <a:pPr defTabSz="4389438">
              <a:spcBef>
                <a:spcPct val="50000"/>
              </a:spcBef>
            </a:pPr>
            <a:r>
              <a:rPr lang="en-US" sz="5400" b="1" dirty="0" err="1" smtClean="0"/>
              <a:t>Kesimpulan</a:t>
            </a:r>
            <a:r>
              <a:rPr lang="en-US" sz="5400" b="1" dirty="0" smtClean="0"/>
              <a:t> </a:t>
            </a:r>
            <a:r>
              <a:rPr lang="en-US" sz="5400" b="1" dirty="0" err="1" smtClean="0"/>
              <a:t>dan</a:t>
            </a:r>
            <a:r>
              <a:rPr lang="en-US" sz="5400" b="1" dirty="0" smtClean="0"/>
              <a:t> Saran</a:t>
            </a:r>
            <a:endParaRPr lang="en-US" sz="5400" b="1" dirty="0"/>
          </a:p>
        </p:txBody>
      </p:sp>
      <p:sp>
        <p:nvSpPr>
          <p:cNvPr id="27" name="AutoShape 13"/>
          <p:cNvSpPr>
            <a:spLocks noChangeArrowheads="1"/>
          </p:cNvSpPr>
          <p:nvPr/>
        </p:nvSpPr>
        <p:spPr bwMode="auto">
          <a:xfrm>
            <a:off x="479844" y="749539"/>
            <a:ext cx="2920365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dirty="0">
              <a:solidFill>
                <a:schemeClr val="bg1"/>
              </a:solidFill>
            </a:endParaRPr>
          </a:p>
        </p:txBody>
      </p:sp>
      <p:sp>
        <p:nvSpPr>
          <p:cNvPr id="28" name="Text Box 14"/>
          <p:cNvSpPr txBox="1">
            <a:spLocks noChangeArrowheads="1"/>
          </p:cNvSpPr>
          <p:nvPr/>
        </p:nvSpPr>
        <p:spPr bwMode="auto">
          <a:xfrm>
            <a:off x="1085850" y="1778000"/>
            <a:ext cx="28060650" cy="3785652"/>
          </a:xfrm>
          <a:prstGeom prst="rect">
            <a:avLst/>
          </a:prstGeom>
          <a:noFill/>
          <a:ln w="9525">
            <a:noFill/>
            <a:miter lim="800000"/>
            <a:headEnd/>
            <a:tailEnd/>
          </a:ln>
          <a:effectLst/>
        </p:spPr>
        <p:txBody>
          <a:bodyPr wrap="square">
            <a:spAutoFit/>
          </a:bodyPr>
          <a:lstStyle/>
          <a:p>
            <a:pPr algn="r"/>
            <a:r>
              <a:rPr lang="en-US" sz="6600" b="1" dirty="0" smtClean="0"/>
              <a:t>TREN KEPENULISAN PUBLIKASI PENELITIAN INDONESIA </a:t>
            </a:r>
          </a:p>
          <a:p>
            <a:pPr algn="r"/>
            <a:r>
              <a:rPr lang="en-US" sz="6600" b="1" dirty="0" smtClean="0"/>
              <a:t>PADA JURNAL SCOPUS</a:t>
            </a:r>
            <a:r>
              <a:rPr lang="en-US" sz="6000" dirty="0" smtClean="0"/>
              <a:t> </a:t>
            </a:r>
            <a:endParaRPr lang="en-US" sz="6000" b="1" dirty="0" smtClean="0"/>
          </a:p>
          <a:p>
            <a:pPr algn="r" defTabSz="4389438"/>
            <a:r>
              <a:rPr lang="en-US" sz="6000" b="1" dirty="0" smtClean="0"/>
              <a:t>CECEP IBRAHIM</a:t>
            </a:r>
            <a:endParaRPr lang="en-US" sz="6000" b="1" dirty="0"/>
          </a:p>
          <a:p>
            <a:pPr algn="r" defTabSz="4389438"/>
            <a:r>
              <a:rPr lang="en-US" sz="4800" b="1" dirty="0" err="1" smtClean="0"/>
              <a:t>Universitas</a:t>
            </a:r>
            <a:r>
              <a:rPr lang="en-US" sz="4800" b="1" dirty="0" smtClean="0"/>
              <a:t> Al </a:t>
            </a:r>
            <a:r>
              <a:rPr lang="en-US" sz="4800" b="1" dirty="0" err="1" smtClean="0"/>
              <a:t>Azhar</a:t>
            </a:r>
            <a:r>
              <a:rPr lang="en-US" sz="4800" b="1" dirty="0" smtClean="0"/>
              <a:t> Indonesia </a:t>
            </a:r>
            <a:endParaRPr lang="en-US" dirty="0"/>
          </a:p>
        </p:txBody>
      </p:sp>
      <p:sp>
        <p:nvSpPr>
          <p:cNvPr id="35" name="Text Box 36"/>
          <p:cNvSpPr txBox="1">
            <a:spLocks noChangeArrowheads="1"/>
          </p:cNvSpPr>
          <p:nvPr/>
        </p:nvSpPr>
        <p:spPr bwMode="auto">
          <a:xfrm>
            <a:off x="1558816" y="21780939"/>
            <a:ext cx="13087350" cy="31494986"/>
          </a:xfrm>
          <a:prstGeom prst="rect">
            <a:avLst/>
          </a:prstGeom>
          <a:noFill/>
          <a:ln w="57150" cmpd="thinThick">
            <a:noFill/>
            <a:miter lim="800000"/>
            <a:headEnd/>
            <a:tailEnd/>
          </a:ln>
          <a:effectLst/>
        </p:spPr>
        <p:txBody>
          <a:bodyPr wrap="square" lIns="61170" tIns="30584" rIns="61170" bIns="30584">
            <a:spAutoFit/>
          </a:bodyPr>
          <a:lstStyle/>
          <a:p>
            <a:pPr algn="just"/>
            <a:r>
              <a:rPr lang="en-US" sz="2800" b="1" dirty="0" smtClean="0"/>
              <a:t>Data </a:t>
            </a:r>
            <a:r>
              <a:rPr lang="en-US" sz="2800" b="1" dirty="0" err="1" smtClean="0"/>
              <a:t>Penelitian</a:t>
            </a:r>
            <a:r>
              <a:rPr lang="en-US" sz="2800" b="1" dirty="0" smtClean="0"/>
              <a:t> </a:t>
            </a:r>
            <a:r>
              <a:rPr lang="en-US" sz="2800" dirty="0" smtClean="0"/>
              <a:t>Data </a:t>
            </a:r>
            <a:r>
              <a:rPr lang="en-US" sz="2800" dirty="0" err="1" smtClean="0"/>
              <a:t>penelitian</a:t>
            </a:r>
            <a:r>
              <a:rPr lang="en-US" sz="2800" dirty="0" smtClean="0"/>
              <a:t> </a:t>
            </a:r>
            <a:r>
              <a:rPr lang="en-US" sz="2800" dirty="0" err="1" smtClean="0"/>
              <a:t>ini</a:t>
            </a:r>
            <a:r>
              <a:rPr lang="en-US" sz="2800" dirty="0" smtClean="0"/>
              <a:t> </a:t>
            </a:r>
            <a:r>
              <a:rPr lang="en-US" sz="2800" dirty="0" err="1" smtClean="0"/>
              <a:t>diperoleh</a:t>
            </a:r>
            <a:r>
              <a:rPr lang="en-US" sz="2800" dirty="0" smtClean="0"/>
              <a:t> </a:t>
            </a:r>
            <a:r>
              <a:rPr lang="en-US" sz="2800" dirty="0" err="1" smtClean="0"/>
              <a:t>dari</a:t>
            </a:r>
            <a:r>
              <a:rPr lang="en-US" sz="2800" dirty="0" smtClean="0"/>
              <a:t> metadata Scopus.com </a:t>
            </a:r>
            <a:r>
              <a:rPr lang="en-US" sz="2800" dirty="0" err="1" smtClean="0"/>
              <a:t>berupa</a:t>
            </a:r>
            <a:r>
              <a:rPr lang="en-US" sz="2800" dirty="0" smtClean="0"/>
              <a:t> data </a:t>
            </a:r>
            <a:r>
              <a:rPr lang="en-US" sz="2800" dirty="0" err="1" smtClean="0"/>
              <a:t>hasil</a:t>
            </a:r>
            <a:r>
              <a:rPr lang="en-US" sz="2800" dirty="0" smtClean="0"/>
              <a:t> </a:t>
            </a:r>
            <a:r>
              <a:rPr lang="en-US" sz="2800" dirty="0" err="1" smtClean="0"/>
              <a:t>penelitian</a:t>
            </a:r>
            <a:r>
              <a:rPr lang="en-US" sz="2800" dirty="0" smtClean="0"/>
              <a:t> </a:t>
            </a:r>
            <a:r>
              <a:rPr lang="en-US" sz="2800" dirty="0" err="1" smtClean="0"/>
              <a:t>ilmiah</a:t>
            </a:r>
            <a:r>
              <a:rPr lang="en-US" sz="2800" dirty="0" smtClean="0"/>
              <a:t> Indonesia </a:t>
            </a:r>
            <a:r>
              <a:rPr lang="en-US" sz="2800" dirty="0" err="1" smtClean="0"/>
              <a:t>dengan</a:t>
            </a:r>
            <a:r>
              <a:rPr lang="en-US" sz="2800" dirty="0" smtClean="0"/>
              <a:t> </a:t>
            </a:r>
            <a:r>
              <a:rPr lang="en-US" sz="2800" dirty="0" err="1" smtClean="0"/>
              <a:t>cara</a:t>
            </a:r>
            <a:r>
              <a:rPr lang="en-US" sz="2800" dirty="0" smtClean="0"/>
              <a:t> </a:t>
            </a:r>
            <a:r>
              <a:rPr lang="en-US" sz="2800" dirty="0" err="1" smtClean="0"/>
              <a:t>menuliskan</a:t>
            </a:r>
            <a:r>
              <a:rPr lang="en-US" sz="2800" dirty="0" smtClean="0"/>
              <a:t> keyword </a:t>
            </a:r>
            <a:r>
              <a:rPr lang="en-US" sz="2800" dirty="0" err="1" smtClean="0"/>
              <a:t>affiliasi</a:t>
            </a:r>
            <a:r>
              <a:rPr lang="en-US" sz="2800" dirty="0" smtClean="0"/>
              <a:t> Indonesia. </a:t>
            </a:r>
            <a:r>
              <a:rPr lang="en-US" sz="2800" dirty="0" err="1" smtClean="0"/>
              <a:t>Selanjutnya</a:t>
            </a:r>
            <a:r>
              <a:rPr lang="en-US" sz="2800" dirty="0" smtClean="0"/>
              <a:t> </a:t>
            </a:r>
            <a:r>
              <a:rPr lang="en-US" sz="2800" dirty="0" err="1" smtClean="0"/>
              <a:t>datatersebut</a:t>
            </a:r>
            <a:r>
              <a:rPr lang="en-US" sz="2800" dirty="0" smtClean="0"/>
              <a:t> </a:t>
            </a:r>
            <a:r>
              <a:rPr lang="en-US" sz="2800" dirty="0" err="1" smtClean="0"/>
              <a:t>di</a:t>
            </a:r>
            <a:r>
              <a:rPr lang="en-US" sz="2800" dirty="0" smtClean="0"/>
              <a:t> download </a:t>
            </a:r>
            <a:r>
              <a:rPr lang="en-US" sz="2800" dirty="0" err="1" smtClean="0"/>
              <a:t>dalam</a:t>
            </a:r>
            <a:r>
              <a:rPr lang="en-US" sz="2800" dirty="0" smtClean="0"/>
              <a:t> </a:t>
            </a:r>
            <a:r>
              <a:rPr lang="en-US" sz="2800" dirty="0" err="1" smtClean="0"/>
              <a:t>bentuk</a:t>
            </a:r>
            <a:r>
              <a:rPr lang="en-US" sz="2800" dirty="0" smtClean="0"/>
              <a:t> CSV </a:t>
            </a:r>
            <a:r>
              <a:rPr lang="en-US" sz="2800" dirty="0" err="1" smtClean="0"/>
              <a:t>kemudian</a:t>
            </a:r>
            <a:r>
              <a:rPr lang="en-US" sz="2800" dirty="0" smtClean="0"/>
              <a:t> </a:t>
            </a:r>
            <a:r>
              <a:rPr lang="en-US" sz="2800" dirty="0" err="1" smtClean="0"/>
              <a:t>diolah</a:t>
            </a:r>
            <a:r>
              <a:rPr lang="en-US" sz="2800" dirty="0" smtClean="0"/>
              <a:t> </a:t>
            </a:r>
            <a:r>
              <a:rPr lang="en-US" sz="2800" dirty="0" err="1" smtClean="0"/>
              <a:t>dan</a:t>
            </a:r>
            <a:r>
              <a:rPr lang="en-US" sz="2800" dirty="0" smtClean="0"/>
              <a:t> </a:t>
            </a:r>
            <a:r>
              <a:rPr lang="en-US" sz="2800" dirty="0" err="1" smtClean="0"/>
              <a:t>analisis</a:t>
            </a:r>
            <a:r>
              <a:rPr lang="en-US" sz="2800" dirty="0" smtClean="0"/>
              <a:t>.</a:t>
            </a:r>
          </a:p>
          <a:p>
            <a:pPr algn="just"/>
            <a:r>
              <a:rPr lang="en-US" sz="2800" b="1" dirty="0" err="1" smtClean="0"/>
              <a:t>Tahapan</a:t>
            </a:r>
            <a:r>
              <a:rPr lang="en-US" sz="2800" b="1" dirty="0" smtClean="0"/>
              <a:t> </a:t>
            </a:r>
            <a:r>
              <a:rPr lang="en-US" sz="2800" b="1" dirty="0" err="1" smtClean="0"/>
              <a:t>Penelitian</a:t>
            </a:r>
            <a:r>
              <a:rPr lang="en-US" sz="2800" b="1" dirty="0" smtClean="0"/>
              <a:t> </a:t>
            </a:r>
            <a:r>
              <a:rPr lang="en-US" sz="2800" dirty="0" err="1" smtClean="0"/>
              <a:t>Metode</a:t>
            </a:r>
            <a:r>
              <a:rPr lang="en-US" sz="2800" dirty="0" smtClean="0"/>
              <a:t> </a:t>
            </a:r>
            <a:r>
              <a:rPr lang="en-US" sz="2800" dirty="0" err="1" smtClean="0"/>
              <a:t>penelitian</a:t>
            </a:r>
            <a:r>
              <a:rPr lang="en-US" sz="2800" dirty="0" smtClean="0"/>
              <a:t> </a:t>
            </a:r>
            <a:r>
              <a:rPr lang="en-US" sz="2800" dirty="0" err="1" smtClean="0"/>
              <a:t>ini</a:t>
            </a:r>
            <a:r>
              <a:rPr lang="en-US" sz="2800" dirty="0" smtClean="0"/>
              <a:t> </a:t>
            </a:r>
            <a:r>
              <a:rPr lang="en-US" sz="2800" dirty="0" err="1" smtClean="0"/>
              <a:t>menggunakan</a:t>
            </a:r>
            <a:r>
              <a:rPr lang="en-US" sz="2800" dirty="0" smtClean="0"/>
              <a:t> </a:t>
            </a:r>
            <a:r>
              <a:rPr lang="en-US" sz="2800" dirty="0" err="1" smtClean="0"/>
              <a:t>metode</a:t>
            </a:r>
            <a:r>
              <a:rPr lang="en-US" sz="2800" dirty="0" smtClean="0"/>
              <a:t> </a:t>
            </a:r>
            <a:r>
              <a:rPr lang="en-US" sz="2800" dirty="0" err="1" smtClean="0"/>
              <a:t>penelitian</a:t>
            </a:r>
            <a:r>
              <a:rPr lang="en-US" sz="2800" dirty="0" smtClean="0"/>
              <a:t> </a:t>
            </a:r>
            <a:r>
              <a:rPr lang="en-US" sz="2800" dirty="0" err="1" smtClean="0"/>
              <a:t>kualitatif</a:t>
            </a:r>
            <a:r>
              <a:rPr lang="en-US" sz="2800" dirty="0" smtClean="0"/>
              <a:t> </a:t>
            </a:r>
            <a:r>
              <a:rPr lang="en-US" sz="2800" dirty="0" err="1" smtClean="0"/>
              <a:t>yaitu</a:t>
            </a:r>
            <a:r>
              <a:rPr lang="en-US" sz="2800" dirty="0" smtClean="0"/>
              <a:t> </a:t>
            </a:r>
            <a:r>
              <a:rPr lang="en-US" sz="2800" dirty="0" err="1" smtClean="0"/>
              <a:t>sistematik</a:t>
            </a:r>
            <a:r>
              <a:rPr lang="en-US" sz="2800" dirty="0" smtClean="0"/>
              <a:t> </a:t>
            </a:r>
            <a:r>
              <a:rPr lang="en-US" sz="2800" dirty="0" err="1" smtClean="0"/>
              <a:t>literatur</a:t>
            </a:r>
            <a:r>
              <a:rPr lang="en-US" sz="2800" dirty="0" smtClean="0"/>
              <a:t> review. </a:t>
            </a:r>
            <a:r>
              <a:rPr lang="en-US" sz="2800" dirty="0" err="1" smtClean="0"/>
              <a:t>Sistematik</a:t>
            </a:r>
            <a:r>
              <a:rPr lang="en-US" sz="2800" dirty="0" smtClean="0"/>
              <a:t> </a:t>
            </a:r>
            <a:r>
              <a:rPr lang="en-US" sz="2800" dirty="0" err="1" smtClean="0"/>
              <a:t>Literatur</a:t>
            </a:r>
            <a:r>
              <a:rPr lang="en-US" sz="2800" dirty="0" smtClean="0"/>
              <a:t> Review </a:t>
            </a:r>
            <a:r>
              <a:rPr lang="en-US" sz="2800" dirty="0" err="1" smtClean="0"/>
              <a:t>ialah</a:t>
            </a:r>
            <a:r>
              <a:rPr lang="en-US" sz="2800" dirty="0" smtClean="0"/>
              <a:t> </a:t>
            </a:r>
            <a:r>
              <a:rPr lang="en-US" sz="2800" dirty="0" err="1" smtClean="0"/>
              <a:t>metode</a:t>
            </a:r>
            <a:r>
              <a:rPr lang="en-US" sz="2800" dirty="0" smtClean="0"/>
              <a:t> </a:t>
            </a:r>
            <a:r>
              <a:rPr lang="en-US" sz="2800" dirty="0" err="1" smtClean="0"/>
              <a:t>penelitian</a:t>
            </a:r>
            <a:r>
              <a:rPr lang="en-US" sz="2800" dirty="0" smtClean="0"/>
              <a:t> </a:t>
            </a:r>
            <a:r>
              <a:rPr lang="en-US" sz="2800" dirty="0" err="1" smtClean="0"/>
              <a:t>kualitatif</a:t>
            </a:r>
            <a:r>
              <a:rPr lang="en-US" sz="2800" dirty="0" smtClean="0"/>
              <a:t> yang </a:t>
            </a:r>
            <a:r>
              <a:rPr lang="en-US" sz="2800" dirty="0" err="1" smtClean="0"/>
              <a:t>pertama</a:t>
            </a:r>
            <a:r>
              <a:rPr lang="en-US" sz="2800" dirty="0" smtClean="0"/>
              <a:t> kali </a:t>
            </a:r>
            <a:r>
              <a:rPr lang="en-US" sz="2800" dirty="0" err="1" smtClean="0"/>
              <a:t>diperkenalkan</a:t>
            </a:r>
            <a:r>
              <a:rPr lang="en-US" sz="2800" dirty="0" smtClean="0"/>
              <a:t> </a:t>
            </a:r>
            <a:r>
              <a:rPr lang="en-US" sz="2800" dirty="0" err="1" smtClean="0"/>
              <a:t>oleh</a:t>
            </a:r>
            <a:r>
              <a:rPr lang="en-US" sz="2800" dirty="0" smtClean="0"/>
              <a:t> </a:t>
            </a:r>
            <a:r>
              <a:rPr lang="en-US" sz="2800" dirty="0" err="1" smtClean="0"/>
              <a:t>Kitchencham</a:t>
            </a:r>
            <a:r>
              <a:rPr lang="en-US" sz="2800" dirty="0" smtClean="0"/>
              <a:t> </a:t>
            </a:r>
            <a:r>
              <a:rPr lang="en-US" sz="2800" dirty="0" err="1" smtClean="0"/>
              <a:t>pada</a:t>
            </a:r>
            <a:r>
              <a:rPr lang="en-US" sz="2800" dirty="0" smtClean="0"/>
              <a:t> </a:t>
            </a:r>
            <a:r>
              <a:rPr lang="en-US" sz="2800" dirty="0" err="1" smtClean="0"/>
              <a:t>tahun</a:t>
            </a:r>
            <a:r>
              <a:rPr lang="en-US" sz="2800" dirty="0" smtClean="0"/>
              <a:t> 2004.Sistematik </a:t>
            </a:r>
            <a:r>
              <a:rPr lang="en-US" sz="2800" dirty="0" err="1" smtClean="0"/>
              <a:t>Literatur</a:t>
            </a:r>
            <a:r>
              <a:rPr lang="en-US" sz="2800" dirty="0" smtClean="0"/>
              <a:t> Review </a:t>
            </a:r>
            <a:r>
              <a:rPr lang="en-US" sz="2800" dirty="0" err="1" smtClean="0"/>
              <a:t>ini</a:t>
            </a:r>
            <a:r>
              <a:rPr lang="en-US" sz="2800" dirty="0" smtClean="0"/>
              <a:t> </a:t>
            </a:r>
            <a:r>
              <a:rPr lang="en-US" sz="2800" dirty="0" err="1" smtClean="0"/>
              <a:t>terdiri</a:t>
            </a:r>
            <a:r>
              <a:rPr lang="en-US" sz="2800" dirty="0" smtClean="0"/>
              <a:t> </a:t>
            </a:r>
            <a:r>
              <a:rPr lang="en-US" sz="2800" dirty="0" err="1" smtClean="0"/>
              <a:t>dari</a:t>
            </a:r>
            <a:r>
              <a:rPr lang="en-US" sz="2800" dirty="0" smtClean="0"/>
              <a:t> </a:t>
            </a:r>
            <a:r>
              <a:rPr lang="en-US" sz="2800" dirty="0" err="1" smtClean="0"/>
              <a:t>tiga</a:t>
            </a:r>
            <a:r>
              <a:rPr lang="en-US" sz="2800" dirty="0" smtClean="0"/>
              <a:t> </a:t>
            </a:r>
            <a:r>
              <a:rPr lang="en-US" sz="2800" dirty="0" err="1" smtClean="0"/>
              <a:t>bagian</a:t>
            </a:r>
            <a:r>
              <a:rPr lang="en-US" sz="2800" dirty="0" smtClean="0"/>
              <a:t> </a:t>
            </a:r>
            <a:r>
              <a:rPr lang="en-US" sz="2800" dirty="0" err="1" smtClean="0"/>
              <a:t>besar</a:t>
            </a:r>
            <a:r>
              <a:rPr lang="en-US" sz="2800" dirty="0" smtClean="0"/>
              <a:t> </a:t>
            </a:r>
            <a:r>
              <a:rPr lang="en-US" sz="2800" dirty="0" err="1" smtClean="0"/>
              <a:t>yaitu</a:t>
            </a:r>
            <a:r>
              <a:rPr lang="en-US" sz="2800" dirty="0" smtClean="0"/>
              <a:t> planning the review, conducting the review </a:t>
            </a:r>
            <a:r>
              <a:rPr lang="en-US" sz="2800" dirty="0" err="1" smtClean="0"/>
              <a:t>dan</a:t>
            </a:r>
            <a:r>
              <a:rPr lang="en-US" sz="2800" dirty="0" smtClean="0"/>
              <a:t> reporting the </a:t>
            </a:r>
            <a:r>
              <a:rPr lang="en-US" sz="2800" dirty="0" err="1" smtClean="0"/>
              <a:t>review.Adapun</a:t>
            </a:r>
            <a:r>
              <a:rPr lang="en-US" sz="2800" dirty="0" smtClean="0"/>
              <a:t> </a:t>
            </a:r>
            <a:r>
              <a:rPr lang="en-US" sz="2800" dirty="0" err="1" smtClean="0"/>
              <a:t>tujuan</a:t>
            </a:r>
            <a:r>
              <a:rPr lang="en-US" sz="2800" dirty="0" smtClean="0"/>
              <a:t> </a:t>
            </a:r>
            <a:r>
              <a:rPr lang="en-US" sz="2800" dirty="0" err="1" smtClean="0"/>
              <a:t>pendekatan</a:t>
            </a:r>
            <a:r>
              <a:rPr lang="en-US" sz="2800" dirty="0" smtClean="0"/>
              <a:t> </a:t>
            </a:r>
            <a:r>
              <a:rPr lang="en-US" sz="2800" dirty="0" err="1" smtClean="0"/>
              <a:t>metode</a:t>
            </a:r>
            <a:r>
              <a:rPr lang="en-US" sz="2800" dirty="0" smtClean="0"/>
              <a:t> </a:t>
            </a:r>
            <a:r>
              <a:rPr lang="en-US" sz="2800" dirty="0" err="1" smtClean="0"/>
              <a:t>ini</a:t>
            </a:r>
            <a:r>
              <a:rPr lang="en-US" sz="2800" dirty="0" smtClean="0"/>
              <a:t> </a:t>
            </a:r>
            <a:r>
              <a:rPr lang="en-US" sz="2800" dirty="0" err="1" smtClean="0"/>
              <a:t>ialah</a:t>
            </a:r>
            <a:r>
              <a:rPr lang="en-US" sz="2800" dirty="0" smtClean="0"/>
              <a:t> agar </a:t>
            </a:r>
            <a:r>
              <a:rPr lang="en-US" sz="2800" dirty="0" err="1" smtClean="0"/>
              <a:t>dapat</a:t>
            </a:r>
            <a:r>
              <a:rPr lang="en-US" sz="2800" dirty="0" smtClean="0"/>
              <a:t> </a:t>
            </a:r>
            <a:r>
              <a:rPr lang="en-US" sz="2800" dirty="0" err="1" smtClean="0"/>
              <a:t>digunakan</a:t>
            </a:r>
            <a:r>
              <a:rPr lang="en-US" sz="2800" dirty="0" smtClean="0"/>
              <a:t> </a:t>
            </a:r>
            <a:r>
              <a:rPr lang="en-US" sz="2800" dirty="0" err="1" smtClean="0"/>
              <a:t>oleh</a:t>
            </a:r>
            <a:r>
              <a:rPr lang="en-US" sz="2800" dirty="0" smtClean="0"/>
              <a:t> </a:t>
            </a:r>
            <a:r>
              <a:rPr lang="en-US" sz="2800" dirty="0" err="1" smtClean="0"/>
              <a:t>berbagai</a:t>
            </a:r>
            <a:r>
              <a:rPr lang="en-US" sz="2800" dirty="0" smtClean="0"/>
              <a:t> </a:t>
            </a:r>
            <a:r>
              <a:rPr lang="en-US" sz="2800" dirty="0" err="1" smtClean="0"/>
              <a:t>disiplin</a:t>
            </a:r>
            <a:r>
              <a:rPr lang="en-US" sz="2800" dirty="0" smtClean="0"/>
              <a:t> </a:t>
            </a:r>
            <a:r>
              <a:rPr lang="en-US" sz="2800" dirty="0" err="1" smtClean="0"/>
              <a:t>dan</a:t>
            </a:r>
            <a:r>
              <a:rPr lang="en-US" sz="2800" dirty="0" smtClean="0"/>
              <a:t> </a:t>
            </a:r>
            <a:r>
              <a:rPr lang="en-US" sz="2800" dirty="0" err="1" smtClean="0"/>
              <a:t>disesuaikan</a:t>
            </a:r>
            <a:r>
              <a:rPr lang="en-US" sz="2800" dirty="0" smtClean="0"/>
              <a:t> </a:t>
            </a:r>
            <a:r>
              <a:rPr lang="en-US" sz="2800" dirty="0" err="1" smtClean="0"/>
              <a:t>dengan</a:t>
            </a:r>
            <a:r>
              <a:rPr lang="en-US" sz="2800" dirty="0" smtClean="0"/>
              <a:t> </a:t>
            </a:r>
            <a:r>
              <a:rPr lang="en-US" sz="2800" dirty="0" err="1" smtClean="0"/>
              <a:t>kebutuhan</a:t>
            </a:r>
            <a:r>
              <a:rPr lang="en-US" sz="2800" dirty="0" smtClean="0"/>
              <a:t> </a:t>
            </a:r>
            <a:r>
              <a:rPr lang="en-US" sz="2800" dirty="0" err="1" smtClean="0"/>
              <a:t>penelitiannya</a:t>
            </a:r>
            <a:r>
              <a:rPr lang="en-US" sz="2800" dirty="0" smtClean="0"/>
              <a:t>. </a:t>
            </a:r>
            <a:r>
              <a:rPr lang="en-US" sz="2800" dirty="0" err="1" smtClean="0"/>
              <a:t>Menurut</a:t>
            </a:r>
            <a:r>
              <a:rPr lang="en-US" sz="2800" dirty="0" smtClean="0"/>
              <a:t> </a:t>
            </a:r>
            <a:r>
              <a:rPr lang="en-US" sz="2800" dirty="0" err="1" smtClean="0"/>
              <a:t>Kitchencham</a:t>
            </a:r>
            <a:r>
              <a:rPr lang="en-US" sz="2800" dirty="0" smtClean="0"/>
              <a:t> (2004) </a:t>
            </a:r>
            <a:r>
              <a:rPr lang="en-US" sz="2800" i="1" dirty="0" smtClean="0"/>
              <a:t>“…A systematic literature review (often referred to as a systematic review) is a means of identifying, evaluating and interpreting all available research relevant to a particular research question, or topic area, or phenomenon of interest…” </a:t>
            </a:r>
            <a:r>
              <a:rPr lang="en-US" sz="2800" dirty="0" err="1" smtClean="0"/>
              <a:t>Jadi</a:t>
            </a:r>
            <a:r>
              <a:rPr lang="en-US" sz="2800" dirty="0" smtClean="0"/>
              <a:t> </a:t>
            </a:r>
            <a:r>
              <a:rPr lang="en-US" sz="2800" dirty="0" err="1" smtClean="0"/>
              <a:t>dapat</a:t>
            </a:r>
            <a:r>
              <a:rPr lang="en-US" sz="2800" dirty="0" smtClean="0"/>
              <a:t> </a:t>
            </a:r>
            <a:r>
              <a:rPr lang="en-US" sz="2800" dirty="0" err="1" smtClean="0"/>
              <a:t>dikatakan</a:t>
            </a:r>
            <a:r>
              <a:rPr lang="en-US" sz="2800" dirty="0" smtClean="0"/>
              <a:t> </a:t>
            </a:r>
            <a:r>
              <a:rPr lang="en-US" sz="2800" dirty="0" err="1" smtClean="0"/>
              <a:t>bahwa</a:t>
            </a:r>
            <a:r>
              <a:rPr lang="en-US" sz="2800" dirty="0" smtClean="0"/>
              <a:t> </a:t>
            </a:r>
            <a:r>
              <a:rPr lang="en-US" sz="2800" dirty="0" err="1" smtClean="0"/>
              <a:t>pendekatan</a:t>
            </a:r>
            <a:r>
              <a:rPr lang="en-US" sz="2800" dirty="0" smtClean="0"/>
              <a:t> </a:t>
            </a:r>
            <a:r>
              <a:rPr lang="en-US" sz="2800" dirty="0" err="1" smtClean="0"/>
              <a:t>Sistematik</a:t>
            </a:r>
            <a:r>
              <a:rPr lang="en-US" sz="2800" dirty="0" smtClean="0"/>
              <a:t> </a:t>
            </a:r>
            <a:r>
              <a:rPr lang="en-US" sz="2800" dirty="0" err="1" smtClean="0"/>
              <a:t>Literatur</a:t>
            </a:r>
            <a:r>
              <a:rPr lang="en-US" sz="2800" dirty="0" smtClean="0"/>
              <a:t> Review </a:t>
            </a:r>
            <a:r>
              <a:rPr lang="en-US" sz="2800" dirty="0" err="1" smtClean="0"/>
              <a:t>ialah</a:t>
            </a:r>
            <a:r>
              <a:rPr lang="en-US" sz="2800" dirty="0" smtClean="0"/>
              <a:t> </a:t>
            </a:r>
            <a:r>
              <a:rPr lang="en-US" sz="2800" dirty="0" err="1" smtClean="0"/>
              <a:t>sarana</a:t>
            </a:r>
            <a:r>
              <a:rPr lang="en-US" sz="2800" dirty="0" smtClean="0"/>
              <a:t> </a:t>
            </a:r>
            <a:r>
              <a:rPr lang="en-US" sz="2800" dirty="0" err="1" smtClean="0"/>
              <a:t>untuk</a:t>
            </a:r>
            <a:r>
              <a:rPr lang="en-US" sz="2800" dirty="0" smtClean="0"/>
              <a:t> </a:t>
            </a:r>
            <a:r>
              <a:rPr lang="en-US" sz="2800" dirty="0" err="1" smtClean="0"/>
              <a:t>mengidentifikasi</a:t>
            </a:r>
            <a:r>
              <a:rPr lang="en-US" sz="2800" dirty="0" smtClean="0"/>
              <a:t>, </a:t>
            </a:r>
            <a:r>
              <a:rPr lang="en-US" sz="2800" dirty="0" err="1" smtClean="0"/>
              <a:t>mengevaluasi</a:t>
            </a:r>
            <a:r>
              <a:rPr lang="en-US" sz="2800" dirty="0" smtClean="0"/>
              <a:t> </a:t>
            </a:r>
            <a:r>
              <a:rPr lang="en-US" sz="2800" dirty="0" err="1" smtClean="0"/>
              <a:t>dan</a:t>
            </a:r>
            <a:r>
              <a:rPr lang="en-US" sz="2800" dirty="0" smtClean="0"/>
              <a:t> </a:t>
            </a:r>
            <a:r>
              <a:rPr lang="en-US" sz="2800" dirty="0" err="1" smtClean="0"/>
              <a:t>menafsirkan</a:t>
            </a:r>
            <a:r>
              <a:rPr lang="en-US" sz="2800" dirty="0" smtClean="0"/>
              <a:t> </a:t>
            </a:r>
            <a:r>
              <a:rPr lang="en-US" sz="2800" dirty="0" err="1" smtClean="0"/>
              <a:t>semua</a:t>
            </a:r>
            <a:r>
              <a:rPr lang="en-US" sz="2800" dirty="0" smtClean="0"/>
              <a:t> </a:t>
            </a:r>
            <a:r>
              <a:rPr lang="en-US" sz="2800" dirty="0" err="1" smtClean="0"/>
              <a:t>penelitian</a:t>
            </a:r>
            <a:r>
              <a:rPr lang="en-US" sz="2800" dirty="0" smtClean="0"/>
              <a:t> yang </a:t>
            </a:r>
            <a:r>
              <a:rPr lang="en-US" sz="2800" dirty="0" err="1" smtClean="0"/>
              <a:t>ada</a:t>
            </a:r>
            <a:r>
              <a:rPr lang="en-US" sz="2800" dirty="0" smtClean="0"/>
              <a:t> yang </a:t>
            </a:r>
            <a:r>
              <a:rPr lang="en-US" sz="2800" dirty="0" err="1" smtClean="0"/>
              <a:t>relevan</a:t>
            </a:r>
            <a:r>
              <a:rPr lang="en-US" sz="2800" dirty="0" smtClean="0"/>
              <a:t> </a:t>
            </a:r>
            <a:r>
              <a:rPr lang="en-US" sz="2800" dirty="0" err="1" smtClean="0"/>
              <a:t>dengan</a:t>
            </a:r>
            <a:r>
              <a:rPr lang="en-US" sz="2800" dirty="0" smtClean="0"/>
              <a:t> </a:t>
            </a:r>
            <a:r>
              <a:rPr lang="en-US" sz="2800" dirty="0" err="1" smtClean="0"/>
              <a:t>pertanyaan</a:t>
            </a:r>
            <a:r>
              <a:rPr lang="en-US" sz="2800" dirty="0" smtClean="0"/>
              <a:t> </a:t>
            </a:r>
            <a:r>
              <a:rPr lang="en-US" sz="2800" dirty="0" err="1" smtClean="0"/>
              <a:t>penelitian</a:t>
            </a:r>
            <a:r>
              <a:rPr lang="en-US" sz="2800" dirty="0" smtClean="0"/>
              <a:t> </a:t>
            </a:r>
            <a:r>
              <a:rPr lang="en-US" sz="2800" dirty="0" err="1" smtClean="0"/>
              <a:t>tertentu</a:t>
            </a:r>
            <a:r>
              <a:rPr lang="en-US" sz="2800" dirty="0" smtClean="0"/>
              <a:t>, </a:t>
            </a:r>
            <a:r>
              <a:rPr lang="en-US" sz="2800" dirty="0" err="1" smtClean="0"/>
              <a:t>bidang</a:t>
            </a:r>
            <a:r>
              <a:rPr lang="en-US" sz="2800" dirty="0" smtClean="0"/>
              <a:t> </a:t>
            </a:r>
            <a:r>
              <a:rPr lang="en-US" sz="2800" dirty="0" err="1" smtClean="0"/>
              <a:t>topik</a:t>
            </a:r>
            <a:r>
              <a:rPr lang="en-US" sz="2800" dirty="0" smtClean="0"/>
              <a:t> </a:t>
            </a:r>
            <a:r>
              <a:rPr lang="en-US" sz="2800" dirty="0" err="1" smtClean="0"/>
              <a:t>tertentu</a:t>
            </a:r>
            <a:r>
              <a:rPr lang="en-US" sz="2800" dirty="0" smtClean="0"/>
              <a:t>, </a:t>
            </a:r>
            <a:r>
              <a:rPr lang="en-US" sz="2800" dirty="0" err="1" smtClean="0"/>
              <a:t>atau</a:t>
            </a:r>
            <a:r>
              <a:rPr lang="en-US" sz="2800" dirty="0" smtClean="0"/>
              <a:t> </a:t>
            </a:r>
            <a:r>
              <a:rPr lang="en-US" sz="2800" dirty="0" err="1" smtClean="0"/>
              <a:t>fenomena</a:t>
            </a:r>
            <a:r>
              <a:rPr lang="en-US" sz="2800" dirty="0" smtClean="0"/>
              <a:t> </a:t>
            </a:r>
            <a:r>
              <a:rPr lang="en-US" sz="2800" dirty="0" err="1" smtClean="0"/>
              <a:t>menarik</a:t>
            </a:r>
            <a:r>
              <a:rPr lang="en-US" sz="2800" b="1" dirty="0" smtClean="0"/>
              <a:t>.</a:t>
            </a:r>
          </a:p>
          <a:p>
            <a:r>
              <a:rPr lang="en-US" sz="2800" b="1" dirty="0" err="1" smtClean="0"/>
              <a:t>Sistematik</a:t>
            </a:r>
            <a:r>
              <a:rPr lang="en-US" sz="2800" b="1" dirty="0" smtClean="0"/>
              <a:t> </a:t>
            </a:r>
            <a:r>
              <a:rPr lang="en-US" sz="2800" b="1" dirty="0" err="1" smtClean="0"/>
              <a:t>Literatur</a:t>
            </a:r>
            <a:r>
              <a:rPr lang="en-US" sz="2800" b="1" dirty="0" smtClean="0"/>
              <a:t> Review</a:t>
            </a:r>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r>
              <a:rPr lang="en-US" sz="2800" b="1" dirty="0" err="1" smtClean="0"/>
              <a:t>Pengumpulan</a:t>
            </a:r>
            <a:r>
              <a:rPr lang="en-US" sz="2800" b="1" dirty="0" smtClean="0"/>
              <a:t> </a:t>
            </a:r>
            <a:r>
              <a:rPr lang="en-US" sz="2800" b="1" dirty="0" smtClean="0"/>
              <a:t>Data</a:t>
            </a:r>
            <a:r>
              <a:rPr lang="en-US" sz="2800" b="1" i="1" dirty="0" smtClean="0"/>
              <a:t> </a:t>
            </a:r>
            <a:r>
              <a:rPr lang="en-US" sz="2800" dirty="0" err="1" smtClean="0"/>
              <a:t>Penelitian</a:t>
            </a:r>
            <a:r>
              <a:rPr lang="en-US" sz="2800" dirty="0" smtClean="0"/>
              <a:t> </a:t>
            </a:r>
            <a:r>
              <a:rPr lang="en-US" sz="2800" dirty="0" err="1" smtClean="0"/>
              <a:t>ini</a:t>
            </a:r>
            <a:r>
              <a:rPr lang="en-US" sz="2800" dirty="0" smtClean="0"/>
              <a:t> </a:t>
            </a:r>
            <a:r>
              <a:rPr lang="en-US" sz="2800" dirty="0" err="1" smtClean="0"/>
              <a:t>menggunakan</a:t>
            </a:r>
            <a:r>
              <a:rPr lang="en-US" sz="2800" dirty="0" smtClean="0"/>
              <a:t> metadata yang </a:t>
            </a:r>
            <a:r>
              <a:rPr lang="en-US" sz="2800" dirty="0" err="1" smtClean="0"/>
              <a:t>berasal</a:t>
            </a:r>
            <a:r>
              <a:rPr lang="en-US" sz="2800" dirty="0" smtClean="0"/>
              <a:t> </a:t>
            </a:r>
            <a:r>
              <a:rPr lang="en-US" sz="2800" dirty="0" err="1" smtClean="0"/>
              <a:t>dari</a:t>
            </a:r>
            <a:r>
              <a:rPr lang="en-US" sz="2800" dirty="0" smtClean="0"/>
              <a:t> Scopu.com, </a:t>
            </a:r>
            <a:r>
              <a:rPr lang="en-US" sz="2800" dirty="0" err="1" smtClean="0"/>
              <a:t>berupa</a:t>
            </a:r>
            <a:r>
              <a:rPr lang="en-US" sz="2800" dirty="0" smtClean="0"/>
              <a:t> data </a:t>
            </a:r>
            <a:r>
              <a:rPr lang="en-US" sz="2800" dirty="0" err="1" smtClean="0"/>
              <a:t>hasil</a:t>
            </a:r>
            <a:r>
              <a:rPr lang="en-US" sz="2800" dirty="0" smtClean="0"/>
              <a:t> </a:t>
            </a:r>
            <a:r>
              <a:rPr lang="en-US" sz="2800" dirty="0" err="1" smtClean="0"/>
              <a:t>penelitian</a:t>
            </a:r>
            <a:r>
              <a:rPr lang="en-US" sz="2800" dirty="0" smtClean="0"/>
              <a:t> Indonesia yang </a:t>
            </a:r>
            <a:r>
              <a:rPr lang="en-US" sz="2800" dirty="0" err="1" smtClean="0"/>
              <a:t>terindeks</a:t>
            </a:r>
            <a:r>
              <a:rPr lang="en-US" sz="2800" dirty="0" smtClean="0"/>
              <a:t> </a:t>
            </a:r>
            <a:r>
              <a:rPr lang="en-US" sz="2800" dirty="0" err="1" smtClean="0"/>
              <a:t>oleh</a:t>
            </a:r>
            <a:r>
              <a:rPr lang="en-US" sz="2800" dirty="0" smtClean="0"/>
              <a:t> Scopus.com. Data </a:t>
            </a:r>
            <a:r>
              <a:rPr lang="en-US" sz="2800" dirty="0" err="1" smtClean="0"/>
              <a:t>tersebut</a:t>
            </a:r>
            <a:r>
              <a:rPr lang="en-US" sz="2800" dirty="0" smtClean="0"/>
              <a:t> </a:t>
            </a:r>
            <a:r>
              <a:rPr lang="en-US" sz="2800" dirty="0" err="1" smtClean="0"/>
              <a:t>tersebut</a:t>
            </a:r>
            <a:r>
              <a:rPr lang="en-US" sz="2800" dirty="0" smtClean="0"/>
              <a:t> </a:t>
            </a:r>
            <a:r>
              <a:rPr lang="en-US" sz="2800" dirty="0" err="1" smtClean="0"/>
              <a:t>merupakan</a:t>
            </a:r>
            <a:r>
              <a:rPr lang="en-US" sz="2800" dirty="0" smtClean="0"/>
              <a:t> </a:t>
            </a:r>
            <a:r>
              <a:rPr lang="en-US" sz="2800" dirty="0" err="1" smtClean="0"/>
              <a:t>penelitian-penelitian</a:t>
            </a:r>
            <a:r>
              <a:rPr lang="en-US" sz="2800" dirty="0" smtClean="0"/>
              <a:t> Indonesia yang </a:t>
            </a:r>
            <a:r>
              <a:rPr lang="en-US" sz="2800" dirty="0" err="1" smtClean="0"/>
              <a:t>terdiri</a:t>
            </a:r>
            <a:r>
              <a:rPr lang="en-US" sz="2800" dirty="0" smtClean="0"/>
              <a:t> </a:t>
            </a:r>
            <a:r>
              <a:rPr lang="en-US" sz="2800" dirty="0" err="1" smtClean="0"/>
              <a:t>dari</a:t>
            </a:r>
            <a:r>
              <a:rPr lang="en-US" sz="2800" dirty="0" smtClean="0"/>
              <a:t> </a:t>
            </a:r>
            <a:r>
              <a:rPr lang="en-US" sz="2800" dirty="0" err="1" smtClean="0"/>
              <a:t>berbagai</a:t>
            </a:r>
            <a:r>
              <a:rPr lang="en-US" sz="2800" dirty="0" smtClean="0"/>
              <a:t> </a:t>
            </a:r>
            <a:r>
              <a:rPr lang="en-US" sz="2800" dirty="0" err="1" smtClean="0"/>
              <a:t>bentuk</a:t>
            </a:r>
            <a:r>
              <a:rPr lang="en-US" sz="2800" dirty="0" smtClean="0"/>
              <a:t> </a:t>
            </a:r>
            <a:r>
              <a:rPr lang="en-US" sz="2800" dirty="0" err="1" smtClean="0"/>
              <a:t>dokumen</a:t>
            </a:r>
            <a:r>
              <a:rPr lang="en-US" sz="2800" dirty="0" smtClean="0"/>
              <a:t>, </a:t>
            </a:r>
            <a:r>
              <a:rPr lang="en-US" sz="2800" dirty="0" err="1" smtClean="0"/>
              <a:t>seperti</a:t>
            </a:r>
            <a:r>
              <a:rPr lang="en-US" sz="2800" dirty="0" smtClean="0"/>
              <a:t> </a:t>
            </a:r>
            <a:r>
              <a:rPr lang="en-US" sz="2800" dirty="0" err="1" smtClean="0"/>
              <a:t>artikel</a:t>
            </a:r>
            <a:r>
              <a:rPr lang="en-US" sz="2800" dirty="0" smtClean="0"/>
              <a:t> </a:t>
            </a:r>
            <a:r>
              <a:rPr lang="en-US" sz="2800" dirty="0" err="1" smtClean="0"/>
              <a:t>penelitian</a:t>
            </a:r>
            <a:r>
              <a:rPr lang="en-US" sz="2800" dirty="0" smtClean="0"/>
              <a:t>, </a:t>
            </a:r>
            <a:r>
              <a:rPr lang="en-US" sz="2800" dirty="0" err="1" smtClean="0"/>
              <a:t>proceding</a:t>
            </a:r>
            <a:r>
              <a:rPr lang="en-US" sz="2800" dirty="0" smtClean="0"/>
              <a:t>, conference paper, e-book </a:t>
            </a:r>
            <a:r>
              <a:rPr lang="en-US" sz="2800" dirty="0" err="1" smtClean="0"/>
              <a:t>dan</a:t>
            </a:r>
            <a:r>
              <a:rPr lang="en-US" sz="2800" dirty="0" smtClean="0"/>
              <a:t> lain-lain. </a:t>
            </a:r>
            <a:r>
              <a:rPr lang="en-US" sz="2800" dirty="0" err="1" smtClean="0"/>
              <a:t>Terdapat</a:t>
            </a:r>
            <a:r>
              <a:rPr lang="en-US" sz="2800" dirty="0" smtClean="0"/>
              <a:t> 337 </a:t>
            </a:r>
            <a:r>
              <a:rPr lang="en-US" sz="2800" dirty="0" err="1" smtClean="0"/>
              <a:t>institusi</a:t>
            </a:r>
            <a:r>
              <a:rPr lang="en-US" sz="2800" dirty="0" smtClean="0"/>
              <a:t> </a:t>
            </a:r>
            <a:r>
              <a:rPr lang="en-US" sz="2800" dirty="0" err="1" smtClean="0"/>
              <a:t>tersebar</a:t>
            </a:r>
            <a:r>
              <a:rPr lang="en-US" sz="2800" dirty="0" smtClean="0"/>
              <a:t> </a:t>
            </a:r>
            <a:r>
              <a:rPr lang="en-US" sz="2800" dirty="0" err="1" smtClean="0"/>
              <a:t>diindonesia</a:t>
            </a:r>
            <a:r>
              <a:rPr lang="en-US" sz="2800" dirty="0" smtClean="0"/>
              <a:t> yang </a:t>
            </a:r>
            <a:r>
              <a:rPr lang="en-US" sz="2800" dirty="0" err="1" smtClean="0"/>
              <a:t>terindeks</a:t>
            </a:r>
            <a:r>
              <a:rPr lang="en-US" sz="2800" dirty="0" smtClean="0"/>
              <a:t> </a:t>
            </a:r>
            <a:r>
              <a:rPr lang="en-US" sz="2800" dirty="0" err="1" smtClean="0"/>
              <a:t>di</a:t>
            </a:r>
            <a:r>
              <a:rPr lang="en-US" sz="2800" dirty="0" smtClean="0"/>
              <a:t> </a:t>
            </a:r>
            <a:r>
              <a:rPr lang="en-US" sz="2800" dirty="0" err="1" smtClean="0"/>
              <a:t>scopus</a:t>
            </a:r>
            <a:r>
              <a:rPr lang="en-US" sz="2800" dirty="0" smtClean="0"/>
              <a:t>. </a:t>
            </a:r>
            <a:endParaRPr lang="en-US" sz="2800" dirty="0" smtClean="0"/>
          </a:p>
          <a:p>
            <a:pPr algn="just"/>
            <a:r>
              <a:rPr lang="en-US" sz="2800" b="1" dirty="0" err="1" smtClean="0"/>
              <a:t>Seleksi</a:t>
            </a:r>
            <a:r>
              <a:rPr lang="en-US" sz="2800" b="1" dirty="0" smtClean="0"/>
              <a:t> </a:t>
            </a:r>
            <a:r>
              <a:rPr lang="en-US" sz="2800" b="1" dirty="0" err="1" smtClean="0"/>
              <a:t>dan</a:t>
            </a:r>
            <a:r>
              <a:rPr lang="en-US" sz="2800" b="1" dirty="0" smtClean="0"/>
              <a:t> </a:t>
            </a:r>
            <a:r>
              <a:rPr lang="en-US" sz="2800" b="1" dirty="0" err="1" smtClean="0"/>
              <a:t>Sintetis</a:t>
            </a:r>
            <a:r>
              <a:rPr lang="en-US" sz="2800" b="1" dirty="0" smtClean="0"/>
              <a:t> Data </a:t>
            </a:r>
            <a:r>
              <a:rPr lang="en-US" sz="2800" dirty="0" err="1" smtClean="0"/>
              <a:t>Tahapan</a:t>
            </a:r>
            <a:r>
              <a:rPr lang="en-US" sz="2800" dirty="0" smtClean="0"/>
              <a:t> </a:t>
            </a:r>
            <a:r>
              <a:rPr lang="en-US" sz="2800" dirty="0" err="1" smtClean="0"/>
              <a:t>seleksi</a:t>
            </a:r>
            <a:r>
              <a:rPr lang="en-US" sz="2800" dirty="0" smtClean="0"/>
              <a:t> </a:t>
            </a:r>
            <a:r>
              <a:rPr lang="en-US" sz="2800" dirty="0" err="1" smtClean="0"/>
              <a:t>dan</a:t>
            </a:r>
            <a:r>
              <a:rPr lang="en-US" sz="2800" dirty="0" smtClean="0"/>
              <a:t> </a:t>
            </a:r>
            <a:r>
              <a:rPr lang="en-US" sz="2800" dirty="0" err="1" smtClean="0"/>
              <a:t>sintetis</a:t>
            </a:r>
            <a:r>
              <a:rPr lang="en-US" sz="2800" dirty="0" smtClean="0"/>
              <a:t> data </a:t>
            </a:r>
            <a:r>
              <a:rPr lang="en-US" sz="2800" dirty="0" err="1" smtClean="0"/>
              <a:t>ini</a:t>
            </a:r>
            <a:r>
              <a:rPr lang="en-US" sz="2800" dirty="0" smtClean="0"/>
              <a:t> </a:t>
            </a:r>
            <a:r>
              <a:rPr lang="en-US" sz="2800" dirty="0" err="1" smtClean="0"/>
              <a:t>dilakukan</a:t>
            </a:r>
            <a:r>
              <a:rPr lang="en-US" sz="2800" dirty="0" smtClean="0"/>
              <a:t> </a:t>
            </a:r>
            <a:r>
              <a:rPr lang="en-US" sz="2800" dirty="0" err="1" smtClean="0"/>
              <a:t>dengan</a:t>
            </a:r>
            <a:r>
              <a:rPr lang="en-US" sz="2800" dirty="0" smtClean="0"/>
              <a:t> </a:t>
            </a:r>
            <a:r>
              <a:rPr lang="en-US" sz="2800" dirty="0" err="1" smtClean="0"/>
              <a:t>pengambilan</a:t>
            </a:r>
            <a:r>
              <a:rPr lang="en-US" sz="2800" dirty="0" smtClean="0"/>
              <a:t> data yang </a:t>
            </a:r>
            <a:r>
              <a:rPr lang="en-US" sz="2800" dirty="0" err="1" smtClean="0"/>
              <a:t>berasal</a:t>
            </a:r>
            <a:r>
              <a:rPr lang="en-US" sz="2800" dirty="0" smtClean="0"/>
              <a:t> </a:t>
            </a:r>
            <a:r>
              <a:rPr lang="en-US" sz="2800" dirty="0" err="1" smtClean="0"/>
              <a:t>dari</a:t>
            </a:r>
            <a:r>
              <a:rPr lang="en-US" sz="2800" dirty="0" smtClean="0"/>
              <a:t> Scopus.com </a:t>
            </a:r>
            <a:r>
              <a:rPr lang="en-US" sz="2800" dirty="0" err="1" smtClean="0"/>
              <a:t>kemudian</a:t>
            </a:r>
            <a:r>
              <a:rPr lang="en-US" sz="2800" dirty="0" smtClean="0"/>
              <a:t> data </a:t>
            </a:r>
            <a:r>
              <a:rPr lang="en-US" sz="2800" dirty="0" err="1" smtClean="0"/>
              <a:t>tersebut</a:t>
            </a:r>
            <a:r>
              <a:rPr lang="en-US" sz="2800" dirty="0" smtClean="0"/>
              <a:t> </a:t>
            </a:r>
            <a:r>
              <a:rPr lang="en-US" sz="2800" dirty="0" err="1" smtClean="0"/>
              <a:t>diseleksi</a:t>
            </a:r>
            <a:r>
              <a:rPr lang="en-US" sz="2800" dirty="0" smtClean="0"/>
              <a:t> </a:t>
            </a:r>
            <a:r>
              <a:rPr lang="en-US" sz="2800" dirty="0" err="1" smtClean="0"/>
              <a:t>berdasarkan</a:t>
            </a:r>
            <a:r>
              <a:rPr lang="en-US" sz="2800" dirty="0" smtClean="0"/>
              <a:t> </a:t>
            </a:r>
            <a:r>
              <a:rPr lang="en-US" sz="2800" dirty="0" err="1" smtClean="0"/>
              <a:t>kebutuhan</a:t>
            </a:r>
            <a:r>
              <a:rPr lang="en-US" sz="2800" dirty="0" smtClean="0"/>
              <a:t>, </a:t>
            </a:r>
            <a:r>
              <a:rPr lang="en-US" sz="2800" dirty="0" err="1" smtClean="0"/>
              <a:t>dalam</a:t>
            </a:r>
            <a:r>
              <a:rPr lang="en-US" sz="2800" dirty="0" smtClean="0"/>
              <a:t> </a:t>
            </a:r>
            <a:r>
              <a:rPr lang="en-US" sz="2800" dirty="0" err="1" smtClean="0"/>
              <a:t>hal</a:t>
            </a:r>
            <a:r>
              <a:rPr lang="en-US" sz="2800" dirty="0" smtClean="0"/>
              <a:t> </a:t>
            </a:r>
            <a:r>
              <a:rPr lang="en-US" sz="2800" dirty="0" err="1" smtClean="0"/>
              <a:t>ini</a:t>
            </a:r>
            <a:r>
              <a:rPr lang="en-US" sz="2800" dirty="0" smtClean="0"/>
              <a:t> </a:t>
            </a:r>
            <a:r>
              <a:rPr lang="en-US" sz="2800" dirty="0" err="1" smtClean="0"/>
              <a:t>ialah</a:t>
            </a:r>
            <a:r>
              <a:rPr lang="en-US" sz="2800" dirty="0" smtClean="0"/>
              <a:t> </a:t>
            </a:r>
            <a:r>
              <a:rPr lang="en-US" sz="2800" dirty="0" err="1" smtClean="0"/>
              <a:t>berdasarkan</a:t>
            </a:r>
            <a:r>
              <a:rPr lang="en-US" sz="2800" dirty="0" smtClean="0"/>
              <a:t> </a:t>
            </a:r>
            <a:r>
              <a:rPr lang="en-US" sz="2800" dirty="0" err="1" smtClean="0"/>
              <a:t>produktivitas</a:t>
            </a:r>
            <a:r>
              <a:rPr lang="en-US" sz="2800" dirty="0" smtClean="0"/>
              <a:t> </a:t>
            </a:r>
            <a:r>
              <a:rPr lang="en-US" sz="2800" dirty="0" err="1" smtClean="0"/>
              <a:t>penulis</a:t>
            </a:r>
            <a:r>
              <a:rPr lang="en-US" sz="2800" dirty="0" smtClean="0"/>
              <a:t>, </a:t>
            </a:r>
            <a:r>
              <a:rPr lang="en-US" sz="2800" dirty="0" err="1" smtClean="0"/>
              <a:t>produktivitas</a:t>
            </a:r>
            <a:r>
              <a:rPr lang="en-US" sz="2800" dirty="0" smtClean="0"/>
              <a:t> </a:t>
            </a:r>
            <a:r>
              <a:rPr lang="en-US" sz="2800" dirty="0" err="1" smtClean="0"/>
              <a:t>Insititusi</a:t>
            </a:r>
            <a:r>
              <a:rPr lang="en-US" sz="2800" dirty="0" smtClean="0"/>
              <a:t>, </a:t>
            </a:r>
            <a:r>
              <a:rPr lang="en-US" sz="2800" dirty="0" err="1" smtClean="0"/>
              <a:t>sebaran</a:t>
            </a:r>
            <a:r>
              <a:rPr lang="en-US" sz="2800" dirty="0" smtClean="0"/>
              <a:t> </a:t>
            </a:r>
            <a:r>
              <a:rPr lang="en-US" sz="2800" dirty="0" err="1" smtClean="0"/>
              <a:t>sbuject</a:t>
            </a:r>
            <a:r>
              <a:rPr lang="en-US" sz="2800" dirty="0" smtClean="0"/>
              <a:t> </a:t>
            </a:r>
            <a:r>
              <a:rPr lang="en-US" sz="2800" dirty="0" err="1" smtClean="0"/>
              <a:t>penelitian</a:t>
            </a:r>
            <a:r>
              <a:rPr lang="en-US" sz="2800" dirty="0" smtClean="0"/>
              <a:t>, </a:t>
            </a:r>
            <a:r>
              <a:rPr lang="en-US" sz="2800" dirty="0" err="1" smtClean="0"/>
              <a:t>dan</a:t>
            </a:r>
            <a:r>
              <a:rPr lang="en-US" sz="2800" dirty="0" smtClean="0"/>
              <a:t> </a:t>
            </a:r>
            <a:r>
              <a:rPr lang="en-US" sz="2800" dirty="0" err="1" smtClean="0"/>
              <a:t>persentase</a:t>
            </a:r>
            <a:r>
              <a:rPr lang="en-US" sz="2800" dirty="0" smtClean="0"/>
              <a:t> </a:t>
            </a:r>
            <a:r>
              <a:rPr lang="en-US" sz="2800" dirty="0" err="1" smtClean="0"/>
              <a:t>produktivitas</a:t>
            </a:r>
            <a:r>
              <a:rPr lang="en-US" sz="2800" dirty="0" smtClean="0"/>
              <a:t> </a:t>
            </a:r>
            <a:r>
              <a:rPr lang="en-US" sz="2800" dirty="0" err="1" smtClean="0"/>
              <a:t>penulis</a:t>
            </a:r>
            <a:r>
              <a:rPr lang="en-US" sz="2800" dirty="0" smtClean="0"/>
              <a:t>. </a:t>
            </a:r>
            <a:endParaRPr lang="en-US" sz="2800" i="1" dirty="0" smtClean="0"/>
          </a:p>
          <a:p>
            <a:pPr algn="just"/>
            <a:r>
              <a:rPr lang="id-ID" sz="2800" b="1" dirty="0" smtClean="0"/>
              <a:t>Analisis Hasil dan Pembahasan Tren Penelitian di Indonesia yang terindeks </a:t>
            </a:r>
            <a:r>
              <a:rPr lang="id-ID" sz="2800" b="1" dirty="0" smtClean="0"/>
              <a:t>Scopus</a:t>
            </a:r>
            <a:r>
              <a:rPr lang="en-US" sz="2800" b="1" dirty="0" smtClean="0"/>
              <a:t> </a:t>
            </a:r>
            <a:r>
              <a:rPr lang="id-ID" sz="2800" dirty="0" smtClean="0"/>
              <a:t>Analisis </a:t>
            </a:r>
            <a:r>
              <a:rPr lang="id-ID" sz="2800" dirty="0" smtClean="0"/>
              <a:t>dilakukan untuk mengetahui tren penelitian indonesia yang terindeks Scopus.com. Pada penelitian ini penulis memfokuskan analisis penelitian indonesia yang terindeks Scopus.com pada 4 bagian yaitu produktivitas penulis, produktivitas Insititusi, sebaran sbuject penelitian, dan persentase produktivitas penulis.</a:t>
            </a:r>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dirty="0" smtClean="0"/>
          </a:p>
          <a:p>
            <a:pPr algn="l" defTabSz="612775" eaLnBrk="0" hangingPunct="0">
              <a:lnSpc>
                <a:spcPct val="95000"/>
              </a:lnSpc>
            </a:pPr>
            <a:endParaRPr lang="en-US" sz="2800" dirty="0">
              <a:latin typeface="Times New Roman" pitchFamily="18" charset="0"/>
            </a:endParaRPr>
          </a:p>
          <a:p>
            <a:pPr algn="l" defTabSz="612775" eaLnBrk="0" hangingPunct="0"/>
            <a:endParaRPr lang="en-US" sz="2800" dirty="0">
              <a:latin typeface="Times New Roman" pitchFamily="18" charset="0"/>
            </a:endParaRPr>
          </a:p>
        </p:txBody>
      </p:sp>
      <p:sp>
        <p:nvSpPr>
          <p:cNvPr id="37" name="Text Box 39"/>
          <p:cNvSpPr txBox="1">
            <a:spLocks noChangeArrowheads="1"/>
          </p:cNvSpPr>
          <p:nvPr/>
        </p:nvSpPr>
        <p:spPr bwMode="auto">
          <a:xfrm>
            <a:off x="16112687" y="9676086"/>
            <a:ext cx="13096875" cy="1332883"/>
          </a:xfrm>
          <a:prstGeom prst="rect">
            <a:avLst/>
          </a:prstGeom>
          <a:noFill/>
          <a:ln w="57150" cmpd="thinThick">
            <a:noFill/>
            <a:miter lim="800000"/>
            <a:headEnd/>
            <a:tailEnd/>
          </a:ln>
          <a:effectLst/>
        </p:spPr>
        <p:txBody>
          <a:bodyPr wrap="square" lIns="61170" tIns="30584" rIns="61170" bIns="30584">
            <a:spAutoFit/>
          </a:bodyPr>
          <a:lstStyle/>
          <a:p>
            <a:r>
              <a:rPr lang="en-US" sz="2800" dirty="0" smtClean="0"/>
              <a:t> </a:t>
            </a:r>
          </a:p>
          <a:p>
            <a:pPr algn="just"/>
            <a:endParaRPr lang="en-US" sz="2800" dirty="0" smtClean="0"/>
          </a:p>
          <a:p>
            <a:pPr algn="just" defTabSz="612775" eaLnBrk="0" hangingPunct="0">
              <a:lnSpc>
                <a:spcPct val="95000"/>
              </a:lnSpc>
            </a:pPr>
            <a:endParaRPr lang="en-US" sz="2800" dirty="0">
              <a:latin typeface="Times New Roman" pitchFamily="18" charset="0"/>
            </a:endParaRPr>
          </a:p>
        </p:txBody>
      </p:sp>
      <p:sp>
        <p:nvSpPr>
          <p:cNvPr id="39" name="Text Box 42"/>
          <p:cNvSpPr txBox="1">
            <a:spLocks noChangeArrowheads="1"/>
          </p:cNvSpPr>
          <p:nvPr/>
        </p:nvSpPr>
        <p:spPr bwMode="auto">
          <a:xfrm>
            <a:off x="3829050" y="8737600"/>
            <a:ext cx="7372350" cy="923330"/>
          </a:xfrm>
          <a:prstGeom prst="rect">
            <a:avLst/>
          </a:prstGeom>
          <a:noFill/>
          <a:ln w="9525">
            <a:noFill/>
            <a:miter lim="800000"/>
            <a:headEnd/>
            <a:tailEnd/>
          </a:ln>
          <a:effectLst/>
        </p:spPr>
        <p:txBody>
          <a:bodyPr>
            <a:spAutoFit/>
          </a:bodyPr>
          <a:lstStyle/>
          <a:p>
            <a:pPr defTabSz="4389438">
              <a:spcBef>
                <a:spcPct val="50000"/>
              </a:spcBef>
            </a:pPr>
            <a:r>
              <a:rPr lang="en-US" sz="5400" b="1" dirty="0" err="1" smtClean="0"/>
              <a:t>Pendahuluan</a:t>
            </a:r>
            <a:endParaRPr lang="en-US" sz="5400" b="1" dirty="0"/>
          </a:p>
        </p:txBody>
      </p:sp>
      <p:sp>
        <p:nvSpPr>
          <p:cNvPr id="40" name="Text Box 43"/>
          <p:cNvSpPr txBox="1">
            <a:spLocks noChangeArrowheads="1"/>
          </p:cNvSpPr>
          <p:nvPr/>
        </p:nvSpPr>
        <p:spPr bwMode="auto">
          <a:xfrm>
            <a:off x="16616855" y="9508632"/>
            <a:ext cx="12076386" cy="923330"/>
          </a:xfrm>
          <a:prstGeom prst="rect">
            <a:avLst/>
          </a:prstGeom>
          <a:noFill/>
          <a:ln w="9525">
            <a:noFill/>
            <a:miter lim="800000"/>
            <a:headEnd/>
            <a:tailEnd/>
          </a:ln>
          <a:effectLst/>
        </p:spPr>
        <p:txBody>
          <a:bodyPr wrap="square">
            <a:spAutoFit/>
          </a:bodyPr>
          <a:lstStyle/>
          <a:p>
            <a:pPr defTabSz="4389438">
              <a:spcBef>
                <a:spcPct val="50000"/>
              </a:spcBef>
            </a:pPr>
            <a:r>
              <a:rPr lang="en-US" sz="5400" b="1" dirty="0" err="1" smtClean="0"/>
              <a:t>Hasil</a:t>
            </a:r>
            <a:r>
              <a:rPr lang="en-US" sz="5400" b="1" dirty="0" smtClean="0"/>
              <a:t> </a:t>
            </a:r>
            <a:r>
              <a:rPr lang="en-US" sz="5400" b="1" dirty="0" err="1" smtClean="0"/>
              <a:t>dan</a:t>
            </a:r>
            <a:r>
              <a:rPr lang="en-US" sz="5400" b="1" dirty="0" smtClean="0"/>
              <a:t> </a:t>
            </a:r>
            <a:r>
              <a:rPr lang="en-US" sz="5400" b="1" dirty="0" err="1" smtClean="0"/>
              <a:t>Pembahasan</a:t>
            </a:r>
            <a:endParaRPr lang="en-US" sz="5400" b="1" dirty="0"/>
          </a:p>
        </p:txBody>
      </p:sp>
      <p:sp>
        <p:nvSpPr>
          <p:cNvPr id="43" name="Text Box 19"/>
          <p:cNvSpPr txBox="1">
            <a:spLocks noChangeArrowheads="1"/>
          </p:cNvSpPr>
          <p:nvPr/>
        </p:nvSpPr>
        <p:spPr bwMode="auto">
          <a:xfrm>
            <a:off x="16205200" y="20621312"/>
            <a:ext cx="13068300" cy="916405"/>
          </a:xfrm>
          <a:prstGeom prst="rect">
            <a:avLst/>
          </a:prstGeom>
          <a:noFill/>
          <a:ln w="9525">
            <a:noFill/>
            <a:miter lim="800000"/>
            <a:headEnd/>
            <a:tailEnd/>
          </a:ln>
          <a:effectLst/>
        </p:spPr>
        <p:txBody>
          <a:bodyPr wrap="square">
            <a:spAutoFit/>
          </a:bodyPr>
          <a:lstStyle/>
          <a:p>
            <a:pPr marL="457200" indent="-457200" algn="l" defTabSz="4389438">
              <a:lnSpc>
                <a:spcPct val="85000"/>
              </a:lnSpc>
              <a:spcBef>
                <a:spcPct val="50000"/>
              </a:spcBef>
            </a:pPr>
            <a:endParaRPr lang="en-US" sz="6300" b="1" i="1" dirty="0">
              <a:solidFill>
                <a:srgbClr val="FC8004"/>
              </a:solidFill>
            </a:endParaRPr>
          </a:p>
        </p:txBody>
      </p:sp>
      <p:pic>
        <p:nvPicPr>
          <p:cNvPr id="1026" name="Picture 2"/>
          <p:cNvPicPr>
            <a:picLocks noChangeAspect="1" noChangeArrowheads="1"/>
          </p:cNvPicPr>
          <p:nvPr/>
        </p:nvPicPr>
        <p:blipFill>
          <a:blip r:embed="rId3"/>
          <a:srcRect/>
          <a:stretch>
            <a:fillRect/>
          </a:stretch>
        </p:blipFill>
        <p:spPr bwMode="auto">
          <a:xfrm>
            <a:off x="829767" y="3175834"/>
            <a:ext cx="5055828" cy="3150992"/>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16900634" y="12825466"/>
            <a:ext cx="9490840" cy="5178754"/>
          </a:xfrm>
          <a:prstGeom prst="rect">
            <a:avLst/>
          </a:prstGeom>
          <a:noFill/>
          <a:ln w="9525">
            <a:noFill/>
            <a:miter lim="800000"/>
            <a:headEnd/>
            <a:tailEnd/>
          </a:ln>
          <a:effectLst/>
        </p:spPr>
      </p:pic>
      <p:graphicFrame>
        <p:nvGraphicFramePr>
          <p:cNvPr id="47" name="Chart 46"/>
          <p:cNvGraphicFramePr/>
          <p:nvPr/>
        </p:nvGraphicFramePr>
        <p:xfrm>
          <a:off x="15877810" y="18571780"/>
          <a:ext cx="13067681" cy="3720661"/>
        </p:xfrm>
        <a:graphic>
          <a:graphicData uri="http://schemas.openxmlformats.org/drawingml/2006/chart">
            <c:chart xmlns:c="http://schemas.openxmlformats.org/drawingml/2006/chart" xmlns:r="http://schemas.openxmlformats.org/officeDocument/2006/relationships" r:id="rId5"/>
          </a:graphicData>
        </a:graphic>
      </p:graphicFrame>
      <p:pic>
        <p:nvPicPr>
          <p:cNvPr id="1029" name="Picture 5"/>
          <p:cNvPicPr>
            <a:picLocks noChangeAspect="1" noChangeArrowheads="1"/>
          </p:cNvPicPr>
          <p:nvPr/>
        </p:nvPicPr>
        <p:blipFill>
          <a:blip r:embed="rId6"/>
          <a:srcRect/>
          <a:stretch>
            <a:fillRect/>
          </a:stretch>
        </p:blipFill>
        <p:spPr bwMode="auto">
          <a:xfrm>
            <a:off x="17310539" y="24399327"/>
            <a:ext cx="7126014" cy="3316451"/>
          </a:xfrm>
          <a:prstGeom prst="rect">
            <a:avLst/>
          </a:prstGeom>
          <a:noFill/>
          <a:ln w="9525">
            <a:solidFill>
              <a:schemeClr val="bg1"/>
            </a:solidFill>
            <a:miter lim="800000"/>
            <a:headEnd/>
            <a:tailEnd/>
          </a:ln>
          <a:effectLst/>
        </p:spPr>
      </p:pic>
      <p:graphicFrame>
        <p:nvGraphicFramePr>
          <p:cNvPr id="49" name="Chart 48"/>
          <p:cNvGraphicFramePr/>
          <p:nvPr/>
        </p:nvGraphicFramePr>
        <p:xfrm>
          <a:off x="18161875" y="28567117"/>
          <a:ext cx="5801712" cy="3247696"/>
        </p:xfrm>
        <a:graphic>
          <a:graphicData uri="http://schemas.openxmlformats.org/drawingml/2006/chart">
            <c:chart xmlns:c="http://schemas.openxmlformats.org/drawingml/2006/chart" xmlns:r="http://schemas.openxmlformats.org/officeDocument/2006/relationships" r:id="rId7"/>
          </a:graphicData>
        </a:graphic>
      </p:graphicFrame>
      <p:sp>
        <p:nvSpPr>
          <p:cNvPr id="50" name="Text Box 40"/>
          <p:cNvSpPr txBox="1">
            <a:spLocks noChangeArrowheads="1"/>
          </p:cNvSpPr>
          <p:nvPr/>
        </p:nvSpPr>
        <p:spPr bwMode="auto">
          <a:xfrm>
            <a:off x="15860110" y="32532145"/>
            <a:ext cx="13538639" cy="7817735"/>
          </a:xfrm>
          <a:prstGeom prst="rect">
            <a:avLst/>
          </a:prstGeom>
          <a:noFill/>
          <a:ln w="57150" cmpd="thinThick">
            <a:noFill/>
            <a:miter lim="800000"/>
            <a:headEnd/>
            <a:tailEnd/>
          </a:ln>
          <a:effectLst/>
        </p:spPr>
        <p:txBody>
          <a:bodyPr wrap="square" lIns="61170" tIns="30584" rIns="61170" bIns="30584">
            <a:spAutoFit/>
          </a:bodyPr>
          <a:lstStyle/>
          <a:p>
            <a:pPr algn="just"/>
            <a:r>
              <a:rPr lang="en-US" sz="2800" b="1" dirty="0" err="1" smtClean="0"/>
              <a:t>Simpulan</a:t>
            </a:r>
            <a:r>
              <a:rPr lang="en-US" sz="2800" b="1" dirty="0" smtClean="0"/>
              <a:t> </a:t>
            </a:r>
            <a:r>
              <a:rPr lang="en-US" sz="2800" dirty="0" err="1" smtClean="0"/>
              <a:t>Penelitian</a:t>
            </a:r>
            <a:r>
              <a:rPr lang="en-US" sz="2800" dirty="0" smtClean="0"/>
              <a:t> </a:t>
            </a:r>
            <a:r>
              <a:rPr lang="en-US" sz="2800" dirty="0" err="1" smtClean="0"/>
              <a:t>ini</a:t>
            </a:r>
            <a:r>
              <a:rPr lang="en-US" sz="2800" dirty="0" smtClean="0"/>
              <a:t> </a:t>
            </a:r>
            <a:r>
              <a:rPr lang="en-US" sz="2800" dirty="0" err="1" smtClean="0"/>
              <a:t>ialah</a:t>
            </a:r>
            <a:r>
              <a:rPr lang="en-US" sz="2800" dirty="0" smtClean="0"/>
              <a:t> </a:t>
            </a:r>
            <a:r>
              <a:rPr lang="en-US" sz="2800" dirty="0" err="1" smtClean="0"/>
              <a:t>untuk</a:t>
            </a:r>
            <a:r>
              <a:rPr lang="en-US" sz="2800" dirty="0" smtClean="0"/>
              <a:t> </a:t>
            </a:r>
            <a:r>
              <a:rPr lang="en-US" sz="2800" dirty="0" err="1" smtClean="0"/>
              <a:t>mengukur</a:t>
            </a:r>
            <a:r>
              <a:rPr lang="en-US" sz="2800" dirty="0" smtClean="0"/>
              <a:t> </a:t>
            </a:r>
            <a:r>
              <a:rPr lang="en-US" sz="2800" dirty="0" err="1" smtClean="0"/>
              <a:t>hasil</a:t>
            </a:r>
            <a:r>
              <a:rPr lang="en-US" sz="2800" dirty="0" smtClean="0"/>
              <a:t> </a:t>
            </a:r>
            <a:r>
              <a:rPr lang="en-US" sz="2800" dirty="0" err="1" smtClean="0"/>
              <a:t>penelitian</a:t>
            </a:r>
            <a:r>
              <a:rPr lang="en-US" sz="2800" dirty="0" smtClean="0"/>
              <a:t> </a:t>
            </a:r>
            <a:r>
              <a:rPr lang="en-US" sz="2800" dirty="0" err="1" smtClean="0"/>
              <a:t>indonesia</a:t>
            </a:r>
            <a:r>
              <a:rPr lang="en-US" sz="2800" dirty="0" smtClean="0"/>
              <a:t> </a:t>
            </a:r>
            <a:r>
              <a:rPr lang="en-US" sz="2800" dirty="0" err="1" smtClean="0"/>
              <a:t>yangterindeks</a:t>
            </a:r>
            <a:r>
              <a:rPr lang="en-US" sz="2800" dirty="0" smtClean="0"/>
              <a:t> </a:t>
            </a:r>
            <a:r>
              <a:rPr lang="en-US" sz="2800" dirty="0" err="1" smtClean="0"/>
              <a:t>scopus</a:t>
            </a:r>
            <a:r>
              <a:rPr lang="en-US" sz="2800" dirty="0" smtClean="0"/>
              <a:t> yang </a:t>
            </a:r>
            <a:r>
              <a:rPr lang="en-US" sz="2800" dirty="0" err="1" smtClean="0"/>
              <a:t>terbagi</a:t>
            </a:r>
            <a:r>
              <a:rPr lang="en-US" sz="2800" dirty="0" smtClean="0"/>
              <a:t> </a:t>
            </a:r>
            <a:r>
              <a:rPr lang="en-US" sz="2800" dirty="0" err="1" smtClean="0"/>
              <a:t>ke</a:t>
            </a:r>
            <a:r>
              <a:rPr lang="en-US" sz="2800" dirty="0" smtClean="0"/>
              <a:t> </a:t>
            </a:r>
            <a:r>
              <a:rPr lang="en-US" sz="2800" dirty="0" err="1" smtClean="0"/>
              <a:t>beberapa</a:t>
            </a:r>
            <a:r>
              <a:rPr lang="en-US" sz="2800" dirty="0" smtClean="0"/>
              <a:t> </a:t>
            </a:r>
            <a:r>
              <a:rPr lang="en-US" sz="2800" dirty="0" err="1" smtClean="0"/>
              <a:t>bagian</a:t>
            </a:r>
            <a:r>
              <a:rPr lang="en-US" sz="2800" dirty="0" smtClean="0"/>
              <a:t> </a:t>
            </a:r>
            <a:r>
              <a:rPr lang="en-US" sz="2800" dirty="0" err="1" smtClean="0"/>
              <a:t>yaitu</a:t>
            </a:r>
            <a:r>
              <a:rPr lang="en-US" sz="2800" dirty="0" smtClean="0"/>
              <a:t> </a:t>
            </a:r>
            <a:r>
              <a:rPr lang="en-US" sz="2800" dirty="0" err="1" smtClean="0"/>
              <a:t>Lembaga</a:t>
            </a:r>
            <a:r>
              <a:rPr lang="en-US" sz="2800" dirty="0" smtClean="0"/>
              <a:t> </a:t>
            </a:r>
            <a:r>
              <a:rPr lang="en-US" sz="2800" dirty="0" err="1" smtClean="0"/>
              <a:t>atau</a:t>
            </a:r>
            <a:r>
              <a:rPr lang="en-US" sz="2800" dirty="0" smtClean="0"/>
              <a:t> </a:t>
            </a:r>
            <a:r>
              <a:rPr lang="en-US" sz="2800" dirty="0" err="1" smtClean="0"/>
              <a:t>Institusi</a:t>
            </a:r>
            <a:r>
              <a:rPr lang="en-US" sz="2800" dirty="0" smtClean="0"/>
              <a:t> </a:t>
            </a:r>
            <a:r>
              <a:rPr lang="en-US" sz="2800" dirty="0" err="1" smtClean="0"/>
              <a:t>Terproduktif</a:t>
            </a:r>
            <a:r>
              <a:rPr lang="en-US" sz="2800" dirty="0" smtClean="0"/>
              <a:t>, ,</a:t>
            </a:r>
            <a:r>
              <a:rPr lang="en-US" sz="2800" dirty="0" err="1" smtClean="0"/>
              <a:t>Penulis</a:t>
            </a:r>
            <a:r>
              <a:rPr lang="en-US" sz="2800" dirty="0" smtClean="0"/>
              <a:t> </a:t>
            </a:r>
            <a:r>
              <a:rPr lang="en-US" sz="2800" dirty="0" err="1" smtClean="0"/>
              <a:t>Terproduktif</a:t>
            </a:r>
            <a:r>
              <a:rPr lang="en-US" sz="2800" dirty="0" smtClean="0"/>
              <a:t>, </a:t>
            </a:r>
            <a:r>
              <a:rPr lang="en-US" sz="2800" dirty="0" err="1" smtClean="0"/>
              <a:t>Persentase</a:t>
            </a:r>
            <a:r>
              <a:rPr lang="en-US" sz="2800" dirty="0" smtClean="0"/>
              <a:t> </a:t>
            </a:r>
            <a:r>
              <a:rPr lang="en-US" sz="2800" dirty="0" err="1" smtClean="0"/>
              <a:t>Penulis</a:t>
            </a:r>
            <a:r>
              <a:rPr lang="en-US" sz="2800" dirty="0" smtClean="0"/>
              <a:t> </a:t>
            </a:r>
            <a:r>
              <a:rPr lang="en-US" sz="2800" dirty="0" err="1" smtClean="0"/>
              <a:t>Terproduktif</a:t>
            </a:r>
            <a:r>
              <a:rPr lang="en-US" sz="2800" dirty="0" smtClean="0"/>
              <a:t>. </a:t>
            </a:r>
            <a:r>
              <a:rPr lang="en-US" sz="2800" dirty="0" err="1" smtClean="0"/>
              <a:t>Institusi</a:t>
            </a:r>
            <a:r>
              <a:rPr lang="en-US" sz="2800" dirty="0" smtClean="0"/>
              <a:t> </a:t>
            </a:r>
            <a:r>
              <a:rPr lang="en-US" sz="2800" dirty="0" err="1" smtClean="0"/>
              <a:t>atau</a:t>
            </a:r>
            <a:r>
              <a:rPr lang="en-US" sz="2800" dirty="0" smtClean="0"/>
              <a:t> </a:t>
            </a:r>
            <a:r>
              <a:rPr lang="en-US" sz="2800" dirty="0" err="1" smtClean="0"/>
              <a:t>lembaga</a:t>
            </a:r>
            <a:r>
              <a:rPr lang="en-US" sz="2800" dirty="0" smtClean="0"/>
              <a:t> </a:t>
            </a:r>
            <a:r>
              <a:rPr lang="en-US" sz="2800" dirty="0" err="1" smtClean="0"/>
              <a:t>terproduktif</a:t>
            </a:r>
            <a:r>
              <a:rPr lang="en-US" sz="2800" dirty="0" smtClean="0"/>
              <a:t> </a:t>
            </a:r>
            <a:r>
              <a:rPr lang="en-US" sz="2800" dirty="0" err="1" smtClean="0"/>
              <a:t>dalam</a:t>
            </a:r>
            <a:r>
              <a:rPr lang="en-US" sz="2800" dirty="0" smtClean="0"/>
              <a:t> </a:t>
            </a:r>
            <a:r>
              <a:rPr lang="en-US" sz="2800" dirty="0" err="1" smtClean="0"/>
              <a:t>menghasilkan</a:t>
            </a:r>
            <a:r>
              <a:rPr lang="en-US" sz="2800" dirty="0" smtClean="0"/>
              <a:t> </a:t>
            </a:r>
            <a:r>
              <a:rPr lang="en-US" sz="2800" dirty="0" err="1" smtClean="0"/>
              <a:t>produk</a:t>
            </a:r>
            <a:r>
              <a:rPr lang="en-US" sz="2800" dirty="0" smtClean="0"/>
              <a:t> </a:t>
            </a:r>
            <a:r>
              <a:rPr lang="en-US" sz="2800" dirty="0" err="1" smtClean="0"/>
              <a:t>penelitian</a:t>
            </a:r>
            <a:r>
              <a:rPr lang="en-US" sz="2800" dirty="0" smtClean="0"/>
              <a:t> </a:t>
            </a:r>
            <a:r>
              <a:rPr lang="en-US" sz="2800" dirty="0" err="1" smtClean="0"/>
              <a:t>ialah</a:t>
            </a:r>
            <a:r>
              <a:rPr lang="en-US" sz="2800" dirty="0" smtClean="0"/>
              <a:t> </a:t>
            </a:r>
            <a:r>
              <a:rPr lang="en-US" sz="2800" dirty="0" err="1" smtClean="0"/>
              <a:t>ialah</a:t>
            </a:r>
            <a:r>
              <a:rPr lang="en-US" sz="2800" dirty="0" smtClean="0"/>
              <a:t> </a:t>
            </a:r>
            <a:r>
              <a:rPr lang="en-US" sz="2800" dirty="0" err="1" smtClean="0"/>
              <a:t>Institut</a:t>
            </a:r>
            <a:r>
              <a:rPr lang="en-US" sz="2800" dirty="0" smtClean="0"/>
              <a:t> </a:t>
            </a:r>
            <a:r>
              <a:rPr lang="en-US" sz="2800" dirty="0" err="1" smtClean="0"/>
              <a:t>Teknologi</a:t>
            </a:r>
            <a:r>
              <a:rPr lang="en-US" sz="2800" dirty="0" smtClean="0"/>
              <a:t> Bandung </a:t>
            </a:r>
            <a:r>
              <a:rPr lang="en-US" sz="2800" dirty="0" err="1" smtClean="0"/>
              <a:t>dengan</a:t>
            </a:r>
            <a:r>
              <a:rPr lang="en-US" sz="2800" dirty="0" smtClean="0"/>
              <a:t> total 10029 </a:t>
            </a:r>
            <a:r>
              <a:rPr lang="en-US" sz="2800" dirty="0" err="1" smtClean="0"/>
              <a:t>produk</a:t>
            </a:r>
            <a:r>
              <a:rPr lang="en-US" sz="2800" dirty="0" smtClean="0"/>
              <a:t> </a:t>
            </a:r>
            <a:r>
              <a:rPr lang="en-US" sz="2800" dirty="0" err="1" smtClean="0"/>
              <a:t>penelitian</a:t>
            </a:r>
            <a:r>
              <a:rPr lang="en-US" sz="2800" dirty="0" smtClean="0"/>
              <a:t>. </a:t>
            </a:r>
            <a:r>
              <a:rPr lang="en-US" sz="2800" dirty="0" err="1" smtClean="0"/>
              <a:t>Diikuti</a:t>
            </a:r>
            <a:r>
              <a:rPr lang="en-US" sz="2800" dirty="0" smtClean="0"/>
              <a:t> </a:t>
            </a:r>
            <a:r>
              <a:rPr lang="en-US" sz="2800" dirty="0" err="1" smtClean="0"/>
              <a:t>Universitas</a:t>
            </a:r>
            <a:r>
              <a:rPr lang="en-US" sz="2800" dirty="0" smtClean="0"/>
              <a:t> Indonesia 9850, </a:t>
            </a:r>
            <a:r>
              <a:rPr lang="en-US" sz="2800" dirty="0" err="1" smtClean="0"/>
              <a:t>Universitas</a:t>
            </a:r>
            <a:r>
              <a:rPr lang="en-US" sz="2800" dirty="0" smtClean="0"/>
              <a:t> Gajah </a:t>
            </a:r>
            <a:r>
              <a:rPr lang="en-US" sz="2800" dirty="0" err="1" smtClean="0"/>
              <a:t>Mada</a:t>
            </a:r>
            <a:r>
              <a:rPr lang="en-US" sz="2800" dirty="0" smtClean="0"/>
              <a:t> 6435, </a:t>
            </a:r>
            <a:r>
              <a:rPr lang="en-US" sz="2800" dirty="0" err="1" smtClean="0"/>
              <a:t>Institut</a:t>
            </a:r>
            <a:r>
              <a:rPr lang="en-US" sz="2800" dirty="0" smtClean="0"/>
              <a:t> </a:t>
            </a:r>
            <a:r>
              <a:rPr lang="en-US" sz="2800" dirty="0" err="1" smtClean="0"/>
              <a:t>Pertanian</a:t>
            </a:r>
            <a:r>
              <a:rPr lang="en-US" sz="2800" dirty="0" smtClean="0"/>
              <a:t> Bogor 4186, </a:t>
            </a:r>
            <a:r>
              <a:rPr lang="en-US" sz="2800" dirty="0" err="1" smtClean="0"/>
              <a:t>dan</a:t>
            </a:r>
            <a:r>
              <a:rPr lang="en-US" sz="2800" dirty="0" smtClean="0"/>
              <a:t> </a:t>
            </a:r>
            <a:r>
              <a:rPr lang="en-US" sz="2800" dirty="0" err="1" smtClean="0"/>
              <a:t>Institut</a:t>
            </a:r>
            <a:r>
              <a:rPr lang="en-US" sz="2800" dirty="0" smtClean="0"/>
              <a:t> </a:t>
            </a:r>
            <a:r>
              <a:rPr lang="en-US" sz="2800" dirty="0" err="1" smtClean="0"/>
              <a:t>Teknologi</a:t>
            </a:r>
            <a:r>
              <a:rPr lang="en-US" sz="2800" dirty="0" smtClean="0"/>
              <a:t> </a:t>
            </a:r>
            <a:r>
              <a:rPr lang="en-US" sz="2800" dirty="0" err="1" smtClean="0"/>
              <a:t>Sepuluh</a:t>
            </a:r>
            <a:r>
              <a:rPr lang="en-US" sz="2800" dirty="0" smtClean="0"/>
              <a:t> </a:t>
            </a:r>
            <a:r>
              <a:rPr lang="en-US" sz="2800" dirty="0" err="1" smtClean="0"/>
              <a:t>Nopember</a:t>
            </a:r>
            <a:r>
              <a:rPr lang="en-US" sz="2800" dirty="0" smtClean="0"/>
              <a:t> 4696.Sebaran </a:t>
            </a:r>
            <a:r>
              <a:rPr lang="en-US" sz="2800" dirty="0" err="1" smtClean="0"/>
              <a:t>subjek</a:t>
            </a:r>
            <a:r>
              <a:rPr lang="en-US" sz="2800" dirty="0" smtClean="0"/>
              <a:t> </a:t>
            </a:r>
            <a:r>
              <a:rPr lang="en-US" sz="2800" dirty="0" err="1" smtClean="0"/>
              <a:t>hasil</a:t>
            </a:r>
            <a:r>
              <a:rPr lang="en-US" sz="2800" dirty="0" smtClean="0"/>
              <a:t> </a:t>
            </a:r>
            <a:r>
              <a:rPr lang="en-US" sz="2800" dirty="0" err="1" smtClean="0"/>
              <a:t>Penelitian</a:t>
            </a:r>
            <a:r>
              <a:rPr lang="en-US" sz="2800" dirty="0" smtClean="0"/>
              <a:t> </a:t>
            </a:r>
            <a:r>
              <a:rPr lang="en-US" sz="2800" dirty="0" err="1" smtClean="0"/>
              <a:t>penelitian</a:t>
            </a:r>
            <a:r>
              <a:rPr lang="en-US" sz="2800" dirty="0" smtClean="0"/>
              <a:t> </a:t>
            </a:r>
            <a:r>
              <a:rPr lang="en-US" sz="2800" dirty="0" err="1" smtClean="0"/>
              <a:t>indonesia</a:t>
            </a:r>
            <a:r>
              <a:rPr lang="en-US" sz="2800" dirty="0" smtClean="0"/>
              <a:t> yang </a:t>
            </a:r>
            <a:r>
              <a:rPr lang="en-US" sz="2800" dirty="0" err="1" smtClean="0"/>
              <a:t>terindeks</a:t>
            </a:r>
            <a:r>
              <a:rPr lang="en-US" sz="2800" dirty="0" smtClean="0"/>
              <a:t> Scopus.com </a:t>
            </a:r>
            <a:r>
              <a:rPr lang="en-US" sz="2800" dirty="0" err="1" smtClean="0"/>
              <a:t>didominasi</a:t>
            </a:r>
            <a:r>
              <a:rPr lang="en-US" sz="2800" dirty="0" smtClean="0"/>
              <a:t> </a:t>
            </a:r>
            <a:r>
              <a:rPr lang="en-US" sz="2800" dirty="0" err="1" smtClean="0"/>
              <a:t>oleh</a:t>
            </a:r>
            <a:r>
              <a:rPr lang="en-US" sz="2800" dirty="0" smtClean="0"/>
              <a:t> </a:t>
            </a:r>
            <a:r>
              <a:rPr lang="en-US" sz="2800" dirty="0" err="1" smtClean="0"/>
              <a:t>keilmuan</a:t>
            </a:r>
            <a:r>
              <a:rPr lang="en-US" sz="2800" dirty="0" smtClean="0"/>
              <a:t> </a:t>
            </a:r>
            <a:r>
              <a:rPr lang="en-US" sz="2800" dirty="0" err="1" smtClean="0"/>
              <a:t>Eksakta</a:t>
            </a:r>
            <a:r>
              <a:rPr lang="en-US" sz="2800" dirty="0" smtClean="0"/>
              <a:t>, </a:t>
            </a:r>
            <a:r>
              <a:rPr lang="en-US" sz="2800" dirty="0" err="1" smtClean="0"/>
              <a:t>subjek</a:t>
            </a:r>
            <a:r>
              <a:rPr lang="en-US" sz="2800" dirty="0" smtClean="0"/>
              <a:t> </a:t>
            </a:r>
            <a:r>
              <a:rPr lang="en-US" sz="2800" dirty="0" err="1" smtClean="0"/>
              <a:t>penelitian</a:t>
            </a:r>
            <a:r>
              <a:rPr lang="en-US" sz="2800" dirty="0" smtClean="0"/>
              <a:t> Engineering 15%, Computer 10%, Physics and astronomy 9% </a:t>
            </a:r>
            <a:r>
              <a:rPr lang="en-US" sz="2800" dirty="0" err="1" smtClean="0"/>
              <a:t>dan</a:t>
            </a:r>
            <a:r>
              <a:rPr lang="en-US" sz="2800" dirty="0" smtClean="0"/>
              <a:t> agricultural and biological science 8%. </a:t>
            </a:r>
            <a:r>
              <a:rPr lang="en-US" sz="2800" dirty="0" err="1" smtClean="0"/>
              <a:t>Penulis</a:t>
            </a:r>
            <a:r>
              <a:rPr lang="en-US" sz="2800" dirty="0" smtClean="0"/>
              <a:t> </a:t>
            </a:r>
            <a:r>
              <a:rPr lang="en-US" sz="2800" dirty="0" err="1" smtClean="0"/>
              <a:t>terproduktif</a:t>
            </a:r>
            <a:r>
              <a:rPr lang="en-US" sz="2800" dirty="0" smtClean="0"/>
              <a:t> </a:t>
            </a:r>
            <a:r>
              <a:rPr lang="en-US" sz="2800" dirty="0" err="1" smtClean="0"/>
              <a:t>ialahMunir</a:t>
            </a:r>
            <a:r>
              <a:rPr lang="en-US" sz="2800" dirty="0" smtClean="0"/>
              <a:t>, A. 217 </a:t>
            </a:r>
            <a:r>
              <a:rPr lang="en-US" sz="2800" dirty="0" err="1" smtClean="0"/>
              <a:t>dokumen</a:t>
            </a:r>
            <a:r>
              <a:rPr lang="en-US" sz="2800" dirty="0" smtClean="0"/>
              <a:t>, </a:t>
            </a:r>
            <a:r>
              <a:rPr lang="en-US" sz="2800" dirty="0" err="1" smtClean="0"/>
              <a:t>kemudian</a:t>
            </a:r>
            <a:r>
              <a:rPr lang="en-US" sz="2800" dirty="0" smtClean="0"/>
              <a:t> </a:t>
            </a:r>
            <a:r>
              <a:rPr lang="en-US" sz="2800" dirty="0" err="1" smtClean="0"/>
              <a:t>diikuti</a:t>
            </a:r>
            <a:r>
              <a:rPr lang="en-US" sz="2800" dirty="0" smtClean="0"/>
              <a:t> </a:t>
            </a:r>
            <a:r>
              <a:rPr lang="en-US" sz="2800" dirty="0" err="1" smtClean="0"/>
              <a:t>Purnomo</a:t>
            </a:r>
            <a:r>
              <a:rPr lang="en-US" sz="2800" dirty="0" smtClean="0"/>
              <a:t>, M.H. 213, </a:t>
            </a:r>
            <a:r>
              <a:rPr lang="en-US" sz="2800" dirty="0" err="1" smtClean="0"/>
              <a:t>dan</a:t>
            </a:r>
            <a:r>
              <a:rPr lang="en-US" sz="2800" dirty="0" smtClean="0"/>
              <a:t> </a:t>
            </a:r>
            <a:r>
              <a:rPr lang="en-US" sz="2800" dirty="0" err="1" smtClean="0"/>
              <a:t>Khairurrijal</a:t>
            </a:r>
            <a:r>
              <a:rPr lang="en-US" sz="2800" dirty="0" smtClean="0"/>
              <a:t> 194.Sedangkan </a:t>
            </a:r>
            <a:r>
              <a:rPr lang="en-US" sz="2800" dirty="0" err="1" smtClean="0"/>
              <a:t>Persentase</a:t>
            </a:r>
            <a:r>
              <a:rPr lang="en-US" sz="2800" dirty="0" smtClean="0"/>
              <a:t> </a:t>
            </a:r>
            <a:r>
              <a:rPr lang="en-US" sz="2800" dirty="0" err="1" smtClean="0"/>
              <a:t>Penulis</a:t>
            </a:r>
            <a:r>
              <a:rPr lang="en-US" sz="2800" dirty="0" smtClean="0"/>
              <a:t> </a:t>
            </a:r>
            <a:r>
              <a:rPr lang="en-US" sz="2800" dirty="0" err="1" smtClean="0"/>
              <a:t>Terproduktifialah</a:t>
            </a:r>
            <a:r>
              <a:rPr lang="en-US" sz="2800" dirty="0" smtClean="0"/>
              <a:t> </a:t>
            </a:r>
            <a:r>
              <a:rPr lang="en-US" sz="2800" dirty="0" err="1" smtClean="0"/>
              <a:t>pada</a:t>
            </a:r>
            <a:r>
              <a:rPr lang="en-US" sz="2800" dirty="0" smtClean="0"/>
              <a:t> </a:t>
            </a:r>
            <a:r>
              <a:rPr lang="en-US" sz="2800" dirty="0" err="1" smtClean="0"/>
              <a:t>kategori</a:t>
            </a:r>
            <a:r>
              <a:rPr lang="en-US" sz="2800" dirty="0" smtClean="0"/>
              <a:t> </a:t>
            </a:r>
            <a:r>
              <a:rPr lang="en-US" sz="2800" dirty="0" err="1" smtClean="0"/>
              <a:t>pendidikan</a:t>
            </a:r>
            <a:r>
              <a:rPr lang="en-US" sz="2800" dirty="0" smtClean="0"/>
              <a:t>, </a:t>
            </a:r>
            <a:r>
              <a:rPr lang="en-US" sz="2800" dirty="0" err="1" smtClean="0"/>
              <a:t>universitas</a:t>
            </a:r>
            <a:r>
              <a:rPr lang="en-US" sz="2800" dirty="0" smtClean="0"/>
              <a:t>/</a:t>
            </a:r>
            <a:r>
              <a:rPr lang="en-US" sz="2800" dirty="0" err="1" smtClean="0"/>
              <a:t>institut</a:t>
            </a:r>
            <a:r>
              <a:rPr lang="en-US" sz="2800" dirty="0" smtClean="0"/>
              <a:t> </a:t>
            </a:r>
            <a:r>
              <a:rPr lang="en-US" sz="2800" dirty="0" err="1" smtClean="0"/>
              <a:t>sebesar</a:t>
            </a:r>
            <a:r>
              <a:rPr lang="en-US" sz="2800" dirty="0" smtClean="0"/>
              <a:t> 77% </a:t>
            </a:r>
            <a:r>
              <a:rPr lang="en-US" sz="2800" dirty="0" err="1" smtClean="0"/>
              <a:t>dan</a:t>
            </a:r>
            <a:r>
              <a:rPr lang="en-US" sz="2800" dirty="0" smtClean="0"/>
              <a:t> </a:t>
            </a:r>
            <a:r>
              <a:rPr lang="en-US" sz="2800" dirty="0" err="1" smtClean="0"/>
              <a:t>Profesional</a:t>
            </a:r>
            <a:r>
              <a:rPr lang="en-US" sz="2800" dirty="0" smtClean="0"/>
              <a:t> </a:t>
            </a:r>
            <a:r>
              <a:rPr lang="en-US" sz="2800" dirty="0" err="1" smtClean="0"/>
              <a:t>hanya</a:t>
            </a:r>
            <a:r>
              <a:rPr lang="en-US" sz="2800" dirty="0" smtClean="0"/>
              <a:t> 23%.</a:t>
            </a:r>
          </a:p>
          <a:p>
            <a:pPr algn="just"/>
            <a:r>
              <a:rPr lang="en-GB" sz="2800" b="1" dirty="0" smtClean="0"/>
              <a:t>Saran</a:t>
            </a:r>
            <a:r>
              <a:rPr lang="en-US" sz="2800" dirty="0" err="1" smtClean="0"/>
              <a:t>Diharapkan</a:t>
            </a:r>
            <a:r>
              <a:rPr lang="en-US" sz="2800" dirty="0" smtClean="0"/>
              <a:t> </a:t>
            </a:r>
            <a:r>
              <a:rPr lang="en-US" sz="2800" dirty="0" err="1" smtClean="0"/>
              <a:t>penulis</a:t>
            </a:r>
            <a:r>
              <a:rPr lang="en-US" sz="2800" dirty="0" smtClean="0"/>
              <a:t> </a:t>
            </a:r>
            <a:r>
              <a:rPr lang="en-US" sz="2800" dirty="0" err="1" smtClean="0"/>
              <a:t>atau</a:t>
            </a:r>
            <a:r>
              <a:rPr lang="en-US" sz="2800" dirty="0" smtClean="0"/>
              <a:t> </a:t>
            </a:r>
            <a:r>
              <a:rPr lang="en-US" sz="2800" dirty="0" err="1" smtClean="0"/>
              <a:t>lembaga</a:t>
            </a:r>
            <a:r>
              <a:rPr lang="en-US" sz="2800" dirty="0" smtClean="0"/>
              <a:t>/</a:t>
            </a:r>
            <a:r>
              <a:rPr lang="en-US" sz="2800" dirty="0" err="1" smtClean="0"/>
              <a:t>institusi</a:t>
            </a:r>
            <a:r>
              <a:rPr lang="en-US" sz="2800" dirty="0" smtClean="0"/>
              <a:t> </a:t>
            </a:r>
            <a:r>
              <a:rPr lang="en-US" sz="2800" dirty="0" err="1" smtClean="0"/>
              <a:t>dapat</a:t>
            </a:r>
            <a:r>
              <a:rPr lang="en-US" sz="2800" dirty="0" smtClean="0"/>
              <a:t> </a:t>
            </a:r>
            <a:r>
              <a:rPr lang="en-US" sz="2800" dirty="0" err="1" smtClean="0"/>
              <a:t>lebih</a:t>
            </a:r>
            <a:r>
              <a:rPr lang="en-US" sz="2800" dirty="0" smtClean="0"/>
              <a:t> </a:t>
            </a:r>
            <a:r>
              <a:rPr lang="en-US" sz="2800" dirty="0" err="1" smtClean="0"/>
              <a:t>berkontribusi</a:t>
            </a:r>
            <a:r>
              <a:rPr lang="en-US" sz="2800" dirty="0" smtClean="0"/>
              <a:t> </a:t>
            </a:r>
            <a:r>
              <a:rPr lang="en-US" sz="2800" dirty="0" err="1" smtClean="0"/>
              <a:t>banyak</a:t>
            </a:r>
            <a:r>
              <a:rPr lang="en-US" sz="2800" dirty="0" smtClean="0"/>
              <a:t> </a:t>
            </a:r>
            <a:r>
              <a:rPr lang="en-US" sz="2800" dirty="0" err="1" smtClean="0"/>
              <a:t>dalam</a:t>
            </a:r>
            <a:r>
              <a:rPr lang="en-US" sz="2800" dirty="0" smtClean="0"/>
              <a:t> </a:t>
            </a:r>
            <a:r>
              <a:rPr lang="en-US" sz="2800" dirty="0" err="1" smtClean="0"/>
              <a:t>menyebarluaskan</a:t>
            </a:r>
            <a:r>
              <a:rPr lang="en-US" sz="2800" dirty="0" smtClean="0"/>
              <a:t> </a:t>
            </a:r>
            <a:r>
              <a:rPr lang="en-US" sz="2800" dirty="0" err="1" smtClean="0"/>
              <a:t>penelitiannya</a:t>
            </a:r>
            <a:r>
              <a:rPr lang="en-US" sz="2800" dirty="0" smtClean="0"/>
              <a:t> </a:t>
            </a:r>
            <a:r>
              <a:rPr lang="en-US" sz="2800" dirty="0" err="1" smtClean="0"/>
              <a:t>pada</a:t>
            </a:r>
            <a:r>
              <a:rPr lang="en-US" sz="2800" dirty="0" smtClean="0"/>
              <a:t> </a:t>
            </a:r>
            <a:r>
              <a:rPr lang="en-US" sz="2800" dirty="0" err="1" smtClean="0"/>
              <a:t>seluruh</a:t>
            </a:r>
            <a:r>
              <a:rPr lang="en-US" sz="2800" dirty="0" smtClean="0"/>
              <a:t> </a:t>
            </a:r>
            <a:r>
              <a:rPr lang="en-US" sz="2800" dirty="0" err="1" smtClean="0"/>
              <a:t>dunia</a:t>
            </a:r>
            <a:r>
              <a:rPr lang="en-US" sz="2800" dirty="0" smtClean="0"/>
              <a:t> </a:t>
            </a:r>
            <a:r>
              <a:rPr lang="en-US" sz="2800" dirty="0" err="1" smtClean="0"/>
              <a:t>tidak</a:t>
            </a:r>
            <a:r>
              <a:rPr lang="en-US" sz="2800" dirty="0" smtClean="0"/>
              <a:t> </a:t>
            </a:r>
            <a:r>
              <a:rPr lang="en-US" sz="2800" dirty="0" err="1" smtClean="0"/>
              <a:t>hanya</a:t>
            </a:r>
            <a:r>
              <a:rPr lang="en-US" sz="2800" dirty="0" smtClean="0"/>
              <a:t> </a:t>
            </a:r>
            <a:r>
              <a:rPr lang="en-US" sz="2800" dirty="0" err="1" smtClean="0"/>
              <a:t>terbatas</a:t>
            </a:r>
            <a:r>
              <a:rPr lang="en-US" sz="2800" dirty="0" smtClean="0"/>
              <a:t> </a:t>
            </a:r>
            <a:r>
              <a:rPr lang="en-US" sz="2800" dirty="0" err="1" smtClean="0"/>
              <a:t>dalam</a:t>
            </a:r>
            <a:r>
              <a:rPr lang="en-US" sz="2800" dirty="0" smtClean="0"/>
              <a:t> </a:t>
            </a:r>
            <a:r>
              <a:rPr lang="en-US" sz="2800" dirty="0" err="1" smtClean="0"/>
              <a:t>negeri</a:t>
            </a:r>
            <a:r>
              <a:rPr lang="en-US" sz="2800" dirty="0" smtClean="0"/>
              <a:t> </a:t>
            </a:r>
            <a:r>
              <a:rPr lang="en-US" sz="2800" dirty="0" err="1" smtClean="0"/>
              <a:t>saja</a:t>
            </a:r>
            <a:r>
              <a:rPr lang="en-US" sz="2800" dirty="0" smtClean="0"/>
              <a:t> </a:t>
            </a:r>
            <a:r>
              <a:rPr lang="en-US" sz="2800" dirty="0" err="1" smtClean="0"/>
              <a:t>namun</a:t>
            </a:r>
            <a:r>
              <a:rPr lang="en-US" sz="2800" dirty="0" smtClean="0"/>
              <a:t> </a:t>
            </a:r>
            <a:r>
              <a:rPr lang="en-US" sz="2800" dirty="0" err="1" smtClean="0"/>
              <a:t>juga</a:t>
            </a:r>
            <a:r>
              <a:rPr lang="en-US" sz="2800" dirty="0" smtClean="0"/>
              <a:t> </a:t>
            </a:r>
            <a:r>
              <a:rPr lang="en-US" sz="2800" dirty="0" err="1" smtClean="0"/>
              <a:t>bisa</a:t>
            </a:r>
            <a:r>
              <a:rPr lang="en-US" sz="2800" dirty="0" smtClean="0"/>
              <a:t> </a:t>
            </a:r>
            <a:r>
              <a:rPr lang="en-US" sz="2800" dirty="0" err="1" smtClean="0"/>
              <a:t>merambah</a:t>
            </a:r>
            <a:r>
              <a:rPr lang="en-US" sz="2800" dirty="0" smtClean="0"/>
              <a:t> </a:t>
            </a:r>
            <a:r>
              <a:rPr lang="en-US" sz="2800" dirty="0" err="1" smtClean="0"/>
              <a:t>pada</a:t>
            </a:r>
            <a:r>
              <a:rPr lang="en-US" sz="2800" dirty="0" smtClean="0"/>
              <a:t> </a:t>
            </a:r>
            <a:r>
              <a:rPr lang="en-US" sz="2800" dirty="0" err="1" smtClean="0"/>
              <a:t>jurnal</a:t>
            </a:r>
            <a:r>
              <a:rPr lang="en-US" sz="2800" dirty="0" smtClean="0"/>
              <a:t> Scopus.com </a:t>
            </a:r>
            <a:r>
              <a:rPr lang="en-US" sz="2800" dirty="0" err="1" smtClean="0"/>
              <a:t>dan</a:t>
            </a:r>
            <a:r>
              <a:rPr lang="en-US" sz="2800" dirty="0" smtClean="0"/>
              <a:t> Web of Science. Hal </a:t>
            </a:r>
            <a:r>
              <a:rPr lang="en-US" sz="2800" dirty="0" err="1" smtClean="0"/>
              <a:t>ini</a:t>
            </a:r>
            <a:r>
              <a:rPr lang="en-US" sz="2800" dirty="0" smtClean="0"/>
              <a:t> </a:t>
            </a:r>
            <a:r>
              <a:rPr lang="en-US" sz="2800" dirty="0" err="1" smtClean="0"/>
              <a:t>dikarenakan</a:t>
            </a:r>
            <a:r>
              <a:rPr lang="en-US" sz="2800" dirty="0" smtClean="0"/>
              <a:t> </a:t>
            </a:r>
            <a:r>
              <a:rPr lang="en-US" sz="2800" dirty="0" err="1" smtClean="0"/>
              <a:t>pentingnya</a:t>
            </a:r>
            <a:r>
              <a:rPr lang="en-US" sz="2800" dirty="0" smtClean="0"/>
              <a:t> </a:t>
            </a:r>
            <a:r>
              <a:rPr lang="en-US" sz="2800" dirty="0" err="1" smtClean="0"/>
              <a:t>akses</a:t>
            </a:r>
            <a:r>
              <a:rPr lang="en-US" sz="2800" dirty="0" smtClean="0"/>
              <a:t> </a:t>
            </a:r>
            <a:r>
              <a:rPr lang="en-US" sz="2800" dirty="0" err="1" smtClean="0"/>
              <a:t>keterbukaan</a:t>
            </a:r>
            <a:r>
              <a:rPr lang="en-US" sz="2800" dirty="0" smtClean="0"/>
              <a:t> </a:t>
            </a:r>
            <a:r>
              <a:rPr lang="en-US" sz="2800" dirty="0" err="1" smtClean="0"/>
              <a:t>informasi</a:t>
            </a:r>
            <a:r>
              <a:rPr lang="en-US" sz="2800" dirty="0" smtClean="0"/>
              <a:t> agar </a:t>
            </a:r>
            <a:r>
              <a:rPr lang="en-US" sz="2800" dirty="0" err="1" smtClean="0"/>
              <a:t>produk</a:t>
            </a:r>
            <a:r>
              <a:rPr lang="en-US" sz="2800" dirty="0" smtClean="0"/>
              <a:t> </a:t>
            </a:r>
            <a:r>
              <a:rPr lang="en-US" sz="2800" dirty="0" err="1" smtClean="0"/>
              <a:t>penelitian</a:t>
            </a:r>
            <a:r>
              <a:rPr lang="en-US" sz="2800" dirty="0" smtClean="0"/>
              <a:t> </a:t>
            </a:r>
            <a:r>
              <a:rPr lang="en-US" sz="2800" dirty="0" err="1" smtClean="0"/>
              <a:t>dapat</a:t>
            </a:r>
            <a:r>
              <a:rPr lang="en-US" sz="2800" dirty="0" smtClean="0"/>
              <a:t> </a:t>
            </a:r>
            <a:r>
              <a:rPr lang="en-US" sz="2800" dirty="0" err="1" smtClean="0"/>
              <a:t>dimanfaatkan</a:t>
            </a:r>
            <a:r>
              <a:rPr lang="en-US" sz="2800" dirty="0" smtClean="0"/>
              <a:t> </a:t>
            </a:r>
            <a:r>
              <a:rPr lang="en-US" sz="2800" dirty="0" err="1" smtClean="0"/>
              <a:t>oleh</a:t>
            </a:r>
            <a:r>
              <a:rPr lang="en-US" sz="2800" dirty="0" smtClean="0"/>
              <a:t> </a:t>
            </a:r>
            <a:r>
              <a:rPr lang="en-US" sz="2800" dirty="0" err="1" smtClean="0"/>
              <a:t>khalayak</a:t>
            </a:r>
            <a:r>
              <a:rPr lang="en-US" sz="2800" dirty="0" smtClean="0"/>
              <a:t> </a:t>
            </a:r>
            <a:r>
              <a:rPr lang="en-US" sz="2800" dirty="0" err="1" smtClean="0"/>
              <a:t>ramai</a:t>
            </a:r>
            <a:endParaRPr lang="en-US" sz="2000" dirty="0">
              <a:latin typeface="Times New Roman" pitchFamily="18" charset="0"/>
            </a:endParaRPr>
          </a:p>
        </p:txBody>
      </p:sp>
      <p:pic>
        <p:nvPicPr>
          <p:cNvPr id="2" name="Picture 2"/>
          <p:cNvPicPr>
            <a:picLocks noChangeAspect="1" noChangeArrowheads="1"/>
          </p:cNvPicPr>
          <p:nvPr/>
        </p:nvPicPr>
        <p:blipFill>
          <a:blip r:embed="rId8"/>
          <a:srcRect/>
          <a:stretch>
            <a:fillRect/>
          </a:stretch>
        </p:blipFill>
        <p:spPr bwMode="auto">
          <a:xfrm>
            <a:off x="691329" y="30262458"/>
            <a:ext cx="14033664" cy="4137901"/>
          </a:xfrm>
          <a:prstGeom prst="rect">
            <a:avLst/>
          </a:prstGeom>
          <a:noFill/>
          <a:ln w="9525">
            <a:noFill/>
            <a:miter lim="800000"/>
            <a:headEnd/>
            <a:tailEnd/>
          </a:ln>
          <a:effectLst/>
        </p:spPr>
      </p:pic>
      <p:sp>
        <p:nvSpPr>
          <p:cNvPr id="33" name="Text Box 39"/>
          <p:cNvSpPr txBox="1">
            <a:spLocks noChangeArrowheads="1"/>
          </p:cNvSpPr>
          <p:nvPr/>
        </p:nvSpPr>
        <p:spPr bwMode="auto">
          <a:xfrm>
            <a:off x="15949777" y="10049202"/>
            <a:ext cx="13096875" cy="19020802"/>
          </a:xfrm>
          <a:prstGeom prst="rect">
            <a:avLst/>
          </a:prstGeom>
          <a:noFill/>
          <a:ln w="57150" cmpd="thinThick">
            <a:noFill/>
            <a:miter lim="800000"/>
            <a:headEnd/>
            <a:tailEnd/>
          </a:ln>
          <a:effectLst/>
        </p:spPr>
        <p:txBody>
          <a:bodyPr wrap="square" lIns="61170" tIns="30584" rIns="61170" bIns="30584">
            <a:spAutoFit/>
          </a:bodyPr>
          <a:lstStyle/>
          <a:p>
            <a:r>
              <a:rPr lang="en-US" sz="2800" dirty="0" smtClean="0"/>
              <a:t> </a:t>
            </a:r>
          </a:p>
          <a:p>
            <a:pPr algn="just"/>
            <a:r>
              <a:rPr lang="en-US" sz="2800" b="1" dirty="0" err="1" smtClean="0"/>
              <a:t>Institusi</a:t>
            </a:r>
            <a:r>
              <a:rPr lang="en-US" sz="2800" b="1" dirty="0" smtClean="0"/>
              <a:t> </a:t>
            </a:r>
            <a:r>
              <a:rPr lang="en-US" sz="2800" b="1" dirty="0" err="1" smtClean="0"/>
              <a:t>Terproduktif</a:t>
            </a:r>
            <a:r>
              <a:rPr lang="en-US" sz="2800" b="1" dirty="0" smtClean="0"/>
              <a:t> yang </a:t>
            </a:r>
            <a:r>
              <a:rPr lang="en-US" sz="2800" b="1" dirty="0" err="1" smtClean="0"/>
              <a:t>Terindeks</a:t>
            </a:r>
            <a:r>
              <a:rPr lang="en-US" sz="2800" b="1" dirty="0" smtClean="0"/>
              <a:t> Scopus.com </a:t>
            </a:r>
            <a:r>
              <a:rPr lang="en-US" sz="2800" dirty="0" err="1" smtClean="0"/>
              <a:t>Terdapat</a:t>
            </a:r>
            <a:r>
              <a:rPr lang="en-US" sz="2800" dirty="0" smtClean="0"/>
              <a:t> </a:t>
            </a:r>
            <a:r>
              <a:rPr lang="en-US" sz="2800" dirty="0" err="1" smtClean="0"/>
              <a:t>beberapa</a:t>
            </a:r>
            <a:r>
              <a:rPr lang="en-US" sz="2800" dirty="0" smtClean="0"/>
              <a:t> </a:t>
            </a:r>
            <a:r>
              <a:rPr lang="en-US" sz="2800" dirty="0" err="1" smtClean="0"/>
              <a:t>institusi</a:t>
            </a:r>
            <a:r>
              <a:rPr lang="en-US" sz="2800" dirty="0" smtClean="0"/>
              <a:t> </a:t>
            </a:r>
            <a:r>
              <a:rPr lang="en-US" sz="2800" dirty="0" err="1" smtClean="0"/>
              <a:t>atau</a:t>
            </a:r>
            <a:r>
              <a:rPr lang="en-US" sz="2800" dirty="0" smtClean="0"/>
              <a:t> </a:t>
            </a:r>
            <a:r>
              <a:rPr lang="en-US" sz="2800" dirty="0" err="1" smtClean="0"/>
              <a:t>lembaga</a:t>
            </a:r>
            <a:r>
              <a:rPr lang="en-US" sz="2800" dirty="0" smtClean="0"/>
              <a:t> </a:t>
            </a:r>
            <a:r>
              <a:rPr lang="en-US" sz="2800" dirty="0" err="1" smtClean="0"/>
              <a:t>penelitian</a:t>
            </a:r>
            <a:r>
              <a:rPr lang="en-US" sz="2800" dirty="0" smtClean="0"/>
              <a:t> </a:t>
            </a:r>
            <a:r>
              <a:rPr lang="en-US" sz="2800" dirty="0" err="1" smtClean="0"/>
              <a:t>di</a:t>
            </a:r>
            <a:r>
              <a:rPr lang="en-US" sz="2800" dirty="0" smtClean="0"/>
              <a:t> Indonesia </a:t>
            </a:r>
            <a:r>
              <a:rPr lang="en-US" sz="2800" dirty="0" err="1" smtClean="0"/>
              <a:t>dari</a:t>
            </a:r>
            <a:r>
              <a:rPr lang="en-US" sz="2800" dirty="0" smtClean="0"/>
              <a:t> yang </a:t>
            </a:r>
            <a:r>
              <a:rPr lang="en-US" sz="2800" dirty="0" err="1" smtClean="0"/>
              <a:t>terindeks</a:t>
            </a:r>
            <a:r>
              <a:rPr lang="en-US" sz="2800" dirty="0" smtClean="0"/>
              <a:t> Scopus.com. </a:t>
            </a:r>
            <a:r>
              <a:rPr lang="en-US" sz="2800" dirty="0" err="1" smtClean="0"/>
              <a:t>Berikut</a:t>
            </a:r>
            <a:r>
              <a:rPr lang="en-US" sz="2800" dirty="0" smtClean="0"/>
              <a:t> </a:t>
            </a:r>
            <a:r>
              <a:rPr lang="en-US" sz="2800" dirty="0" err="1" smtClean="0"/>
              <a:t>ini</a:t>
            </a:r>
            <a:r>
              <a:rPr lang="en-US" sz="2800" dirty="0" smtClean="0"/>
              <a:t> </a:t>
            </a:r>
            <a:r>
              <a:rPr lang="en-US" sz="2800" dirty="0" err="1" smtClean="0"/>
              <a:t>merupakan</a:t>
            </a:r>
            <a:r>
              <a:rPr lang="en-US" sz="2800" dirty="0" smtClean="0"/>
              <a:t> 15 </a:t>
            </a:r>
            <a:r>
              <a:rPr lang="en-US" sz="2800" dirty="0" err="1" smtClean="0"/>
              <a:t>institusi</a:t>
            </a:r>
            <a:r>
              <a:rPr lang="en-US" sz="2800" dirty="0" smtClean="0"/>
              <a:t> </a:t>
            </a:r>
            <a:r>
              <a:rPr lang="en-US" sz="2800" dirty="0" err="1" smtClean="0"/>
              <a:t>atau</a:t>
            </a:r>
            <a:r>
              <a:rPr lang="en-US" sz="2800" dirty="0" smtClean="0"/>
              <a:t> </a:t>
            </a:r>
            <a:r>
              <a:rPr lang="en-US" sz="2800" dirty="0" err="1" smtClean="0"/>
              <a:t>lembaga</a:t>
            </a:r>
            <a:r>
              <a:rPr lang="en-US" sz="2800" dirty="0" smtClean="0"/>
              <a:t> </a:t>
            </a:r>
            <a:r>
              <a:rPr lang="en-US" sz="2800" dirty="0" err="1" smtClean="0"/>
              <a:t>penelitian</a:t>
            </a:r>
            <a:r>
              <a:rPr lang="en-US" sz="2800" dirty="0" smtClean="0"/>
              <a:t> yang </a:t>
            </a:r>
            <a:r>
              <a:rPr lang="en-US" sz="2800" dirty="0" err="1" smtClean="0"/>
              <a:t>terproduktif</a:t>
            </a:r>
            <a:r>
              <a:rPr lang="en-US" sz="2800" dirty="0" smtClean="0"/>
              <a:t> </a:t>
            </a:r>
            <a:r>
              <a:rPr lang="en-US" sz="2800" dirty="0" err="1" smtClean="0"/>
              <a:t>dalam</a:t>
            </a:r>
            <a:r>
              <a:rPr lang="en-US" sz="2800" dirty="0" smtClean="0"/>
              <a:t> </a:t>
            </a:r>
            <a:r>
              <a:rPr lang="en-US" sz="2800" dirty="0" err="1" smtClean="0"/>
              <a:t>menghasilkan</a:t>
            </a:r>
            <a:r>
              <a:rPr lang="en-US" sz="2800" dirty="0" smtClean="0"/>
              <a:t> </a:t>
            </a:r>
            <a:r>
              <a:rPr lang="en-US" sz="2800" dirty="0" err="1" smtClean="0"/>
              <a:t>produk</a:t>
            </a:r>
            <a:r>
              <a:rPr lang="en-US" sz="2800" dirty="0" smtClean="0"/>
              <a:t> </a:t>
            </a:r>
            <a:r>
              <a:rPr lang="en-US" sz="2800" dirty="0" err="1" smtClean="0"/>
              <a:t>penelitian</a:t>
            </a:r>
            <a:r>
              <a:rPr lang="en-US" sz="2800" dirty="0" smtClean="0"/>
              <a:t> </a:t>
            </a:r>
            <a:r>
              <a:rPr lang="en-US" sz="2800" dirty="0" err="1" smtClean="0"/>
              <a:t>berdasarkan</a:t>
            </a:r>
            <a:r>
              <a:rPr lang="en-US" sz="2800" dirty="0" smtClean="0"/>
              <a:t> Scopus.com </a:t>
            </a:r>
            <a:r>
              <a:rPr lang="en-US" sz="2800" dirty="0" err="1" smtClean="0"/>
              <a:t>sampai</a:t>
            </a:r>
            <a:r>
              <a:rPr lang="en-US" sz="2800" dirty="0" smtClean="0"/>
              <a:t> </a:t>
            </a:r>
            <a:r>
              <a:rPr lang="en-US" sz="2800" dirty="0" err="1" smtClean="0"/>
              <a:t>dengan</a:t>
            </a:r>
            <a:r>
              <a:rPr lang="en-US" sz="2800" dirty="0" smtClean="0"/>
              <a:t> 20 </a:t>
            </a:r>
            <a:r>
              <a:rPr lang="en-US" sz="2800" dirty="0" err="1" smtClean="0"/>
              <a:t>Juli</a:t>
            </a:r>
            <a:r>
              <a:rPr lang="en-US" sz="2800" dirty="0" smtClean="0"/>
              <a:t> 2018. </a:t>
            </a:r>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endParaRPr lang="en-US" sz="2800" b="1" dirty="0" smtClean="0"/>
          </a:p>
          <a:p>
            <a:pPr algn="just"/>
            <a:r>
              <a:rPr lang="en-US" sz="2800" b="1" dirty="0" err="1" smtClean="0"/>
              <a:t>Sebaran</a:t>
            </a:r>
            <a:r>
              <a:rPr lang="en-US" sz="2800" b="1" dirty="0" smtClean="0"/>
              <a:t> </a:t>
            </a:r>
            <a:r>
              <a:rPr lang="en-US" sz="2800" b="1" dirty="0" err="1" smtClean="0"/>
              <a:t>Subjek</a:t>
            </a:r>
            <a:r>
              <a:rPr lang="en-US" sz="2800" b="1" dirty="0" smtClean="0"/>
              <a:t> </a:t>
            </a:r>
            <a:r>
              <a:rPr lang="en-US" sz="2800" b="1" dirty="0" err="1" smtClean="0"/>
              <a:t>Penelitian</a:t>
            </a:r>
            <a:r>
              <a:rPr lang="en-US" sz="2800" b="1" dirty="0" smtClean="0"/>
              <a:t> Indonesia yang </a:t>
            </a:r>
            <a:r>
              <a:rPr lang="en-US" sz="2800" b="1" dirty="0" err="1" smtClean="0"/>
              <a:t>Terindeks</a:t>
            </a:r>
            <a:r>
              <a:rPr lang="en-US" sz="2800" b="1" dirty="0" smtClean="0"/>
              <a:t> Scopus.com </a:t>
            </a:r>
          </a:p>
          <a:p>
            <a:pPr algn="just"/>
            <a:endParaRPr lang="en-US" sz="2800" b="1" dirty="0" smtClean="0">
              <a:latin typeface="Times New Roman" pitchFamily="18" charset="0"/>
            </a:endParaRPr>
          </a:p>
          <a:p>
            <a:pPr algn="just"/>
            <a:endParaRPr lang="en-US" sz="2800" b="1" dirty="0" smtClean="0">
              <a:latin typeface="Times New Roman" pitchFamily="18" charset="0"/>
            </a:endParaRPr>
          </a:p>
          <a:p>
            <a:pPr algn="just"/>
            <a:endParaRPr lang="en-US" sz="2800" b="1" dirty="0" smtClean="0">
              <a:latin typeface="Times New Roman" pitchFamily="18" charset="0"/>
            </a:endParaRPr>
          </a:p>
          <a:p>
            <a:pPr algn="just"/>
            <a:endParaRPr lang="en-US" sz="2800" b="1" dirty="0" smtClean="0">
              <a:latin typeface="Times New Roman" pitchFamily="18" charset="0"/>
            </a:endParaRPr>
          </a:p>
          <a:p>
            <a:pPr algn="just"/>
            <a:endParaRPr lang="en-US" sz="2800" b="1" dirty="0" smtClean="0">
              <a:latin typeface="Times New Roman" pitchFamily="18" charset="0"/>
            </a:endParaRPr>
          </a:p>
          <a:p>
            <a:pPr algn="just"/>
            <a:endParaRPr lang="en-US" sz="2800" b="1" dirty="0" smtClean="0">
              <a:latin typeface="Times New Roman" pitchFamily="18" charset="0"/>
            </a:endParaRPr>
          </a:p>
          <a:p>
            <a:pPr algn="just"/>
            <a:endParaRPr lang="en-US" sz="2800" b="1" dirty="0" smtClean="0">
              <a:latin typeface="Times New Roman" pitchFamily="18" charset="0"/>
            </a:endParaRPr>
          </a:p>
          <a:p>
            <a:pPr algn="just"/>
            <a:endParaRPr lang="en-US" sz="2800" b="1" dirty="0" smtClean="0">
              <a:latin typeface="Times New Roman" pitchFamily="18" charset="0"/>
            </a:endParaRPr>
          </a:p>
          <a:p>
            <a:pPr algn="just"/>
            <a:endParaRPr lang="en-US" sz="2800" b="1" dirty="0" smtClean="0">
              <a:latin typeface="Times New Roman" pitchFamily="18" charset="0"/>
            </a:endParaRPr>
          </a:p>
          <a:p>
            <a:pPr algn="just"/>
            <a:r>
              <a:rPr lang="en-US" sz="2800" b="1" dirty="0" err="1" smtClean="0"/>
              <a:t>Penulis</a:t>
            </a:r>
            <a:r>
              <a:rPr lang="en-US" sz="2800" b="1" dirty="0" smtClean="0"/>
              <a:t> Indonesia </a:t>
            </a:r>
            <a:r>
              <a:rPr lang="en-US" sz="2800" b="1" dirty="0" err="1" smtClean="0"/>
              <a:t>Terproduktif</a:t>
            </a:r>
            <a:r>
              <a:rPr lang="en-US" sz="2800" b="1" dirty="0" smtClean="0"/>
              <a:t> yang </a:t>
            </a:r>
            <a:r>
              <a:rPr lang="en-US" sz="2800" b="1" dirty="0" err="1" smtClean="0"/>
              <a:t>Terindeks</a:t>
            </a:r>
            <a:r>
              <a:rPr lang="en-US" sz="2800" b="1" dirty="0" smtClean="0"/>
              <a:t> Scopus.com </a:t>
            </a:r>
            <a:r>
              <a:rPr lang="en-US" sz="2800" dirty="0" err="1" smtClean="0"/>
              <a:t>Pada</a:t>
            </a:r>
            <a:r>
              <a:rPr lang="en-US" sz="2800" dirty="0" smtClean="0"/>
              <a:t> </a:t>
            </a:r>
            <a:r>
              <a:rPr lang="en-US" sz="2800" dirty="0" err="1" smtClean="0"/>
              <a:t>Jurnal</a:t>
            </a:r>
            <a:r>
              <a:rPr lang="en-US" sz="2800" dirty="0" smtClean="0"/>
              <a:t> Scopus </a:t>
            </a:r>
            <a:r>
              <a:rPr lang="en-US" sz="2800" dirty="0" err="1" smtClean="0"/>
              <a:t>terdapat</a:t>
            </a:r>
            <a:r>
              <a:rPr lang="en-US" sz="2800" dirty="0" smtClean="0"/>
              <a:t> </a:t>
            </a:r>
            <a:r>
              <a:rPr lang="en-US" sz="2800" dirty="0" err="1" smtClean="0"/>
              <a:t>banyak</a:t>
            </a:r>
            <a:r>
              <a:rPr lang="en-US" sz="2800" dirty="0" smtClean="0"/>
              <a:t> </a:t>
            </a:r>
            <a:r>
              <a:rPr lang="en-US" sz="2800" dirty="0" err="1" smtClean="0"/>
              <a:t>penulis</a:t>
            </a:r>
            <a:r>
              <a:rPr lang="en-US" sz="2800" dirty="0" smtClean="0"/>
              <a:t> </a:t>
            </a:r>
            <a:r>
              <a:rPr lang="en-US" sz="2800" dirty="0" err="1" smtClean="0"/>
              <a:t>indonesia</a:t>
            </a:r>
            <a:r>
              <a:rPr lang="en-US" sz="2800" dirty="0" smtClean="0"/>
              <a:t> yang </a:t>
            </a:r>
            <a:r>
              <a:rPr lang="en-US" sz="2800" dirty="0" err="1" smtClean="0"/>
              <a:t>berkontribusi</a:t>
            </a:r>
            <a:r>
              <a:rPr lang="en-US" sz="2800" dirty="0" smtClean="0"/>
              <a:t> </a:t>
            </a:r>
            <a:r>
              <a:rPr lang="en-US" sz="2800" dirty="0" err="1" smtClean="0"/>
              <a:t>dalam</a:t>
            </a:r>
            <a:r>
              <a:rPr lang="en-US" sz="2800" dirty="0" smtClean="0"/>
              <a:t> </a:t>
            </a:r>
            <a:r>
              <a:rPr lang="en-US" sz="2800" dirty="0" err="1" smtClean="0"/>
              <a:t>mempublikasikan</a:t>
            </a:r>
            <a:r>
              <a:rPr lang="en-US" sz="2800" dirty="0" smtClean="0"/>
              <a:t> </a:t>
            </a:r>
            <a:r>
              <a:rPr lang="en-US" sz="2800" dirty="0" err="1" smtClean="0"/>
              <a:t>hasil</a:t>
            </a:r>
            <a:r>
              <a:rPr lang="en-US" sz="2800" dirty="0" smtClean="0"/>
              <a:t> </a:t>
            </a:r>
            <a:r>
              <a:rPr lang="en-US" sz="2800" dirty="0" err="1" smtClean="0"/>
              <a:t>penelitiannya</a:t>
            </a:r>
            <a:r>
              <a:rPr lang="en-US" sz="2800" dirty="0" smtClean="0"/>
              <a:t>. </a:t>
            </a:r>
            <a:r>
              <a:rPr lang="en-US" sz="2800" dirty="0" err="1" smtClean="0"/>
              <a:t>Berikut</a:t>
            </a:r>
            <a:r>
              <a:rPr lang="en-US" sz="2800" dirty="0" smtClean="0"/>
              <a:t> </a:t>
            </a:r>
            <a:r>
              <a:rPr lang="en-US" sz="2800" dirty="0" err="1" smtClean="0"/>
              <a:t>ini</a:t>
            </a:r>
            <a:r>
              <a:rPr lang="en-US" sz="2800" dirty="0" smtClean="0"/>
              <a:t> </a:t>
            </a:r>
            <a:r>
              <a:rPr lang="en-US" sz="2800" dirty="0" err="1" smtClean="0"/>
              <a:t>merupakan</a:t>
            </a:r>
            <a:r>
              <a:rPr lang="en-US" sz="2800" dirty="0" smtClean="0"/>
              <a:t> 10 </a:t>
            </a:r>
            <a:r>
              <a:rPr lang="en-US" sz="2800" dirty="0" err="1" smtClean="0"/>
              <a:t>penulis</a:t>
            </a:r>
            <a:r>
              <a:rPr lang="en-US" sz="2800" dirty="0" smtClean="0"/>
              <a:t> Indonesia </a:t>
            </a:r>
            <a:r>
              <a:rPr lang="en-US" sz="2800" dirty="0" err="1" smtClean="0"/>
              <a:t>terproduktif</a:t>
            </a:r>
            <a:r>
              <a:rPr lang="en-US" sz="2800" dirty="0" smtClean="0"/>
              <a:t> yang </a:t>
            </a:r>
            <a:r>
              <a:rPr lang="en-US" sz="2800" dirty="0" err="1" smtClean="0"/>
              <a:t>terindeks</a:t>
            </a:r>
            <a:r>
              <a:rPr lang="en-US" sz="2800" dirty="0" smtClean="0"/>
              <a:t> </a:t>
            </a:r>
            <a:r>
              <a:rPr lang="en-US" sz="2800" dirty="0" err="1" smtClean="0"/>
              <a:t>Scopus.comsampai</a:t>
            </a:r>
            <a:r>
              <a:rPr lang="en-US" sz="2800" dirty="0" smtClean="0"/>
              <a:t> </a:t>
            </a:r>
            <a:r>
              <a:rPr lang="en-US" sz="2800" dirty="0" err="1" smtClean="0"/>
              <a:t>dengan</a:t>
            </a:r>
            <a:r>
              <a:rPr lang="en-US" sz="2800" dirty="0" smtClean="0"/>
              <a:t> 20 </a:t>
            </a:r>
            <a:r>
              <a:rPr lang="en-US" sz="2800" dirty="0" err="1" smtClean="0"/>
              <a:t>Juli</a:t>
            </a:r>
            <a:r>
              <a:rPr lang="en-US" sz="2800" dirty="0" smtClean="0"/>
              <a:t> 2018.</a:t>
            </a:r>
          </a:p>
          <a:p>
            <a:pPr algn="just"/>
            <a:endParaRPr lang="en-US" sz="2800" dirty="0" smtClean="0"/>
          </a:p>
          <a:p>
            <a:pPr algn="just"/>
            <a:endParaRPr lang="en-US" sz="2800" dirty="0" smtClean="0"/>
          </a:p>
          <a:p>
            <a:pPr algn="just"/>
            <a:endParaRPr lang="en-US" sz="2800" dirty="0" smtClean="0"/>
          </a:p>
          <a:p>
            <a:pPr algn="just"/>
            <a:endParaRPr lang="en-US" sz="2800" dirty="0" smtClean="0"/>
          </a:p>
          <a:p>
            <a:pPr algn="just"/>
            <a:endParaRPr lang="en-US" sz="2800" dirty="0" smtClean="0"/>
          </a:p>
          <a:p>
            <a:pPr algn="just"/>
            <a:endParaRPr lang="en-US" sz="2800" dirty="0" smtClean="0"/>
          </a:p>
          <a:p>
            <a:pPr algn="just"/>
            <a:endParaRPr lang="en-US" sz="2800" dirty="0" smtClean="0"/>
          </a:p>
          <a:p>
            <a:pPr algn="just"/>
            <a:endParaRPr lang="en-US" sz="2800" dirty="0" smtClean="0"/>
          </a:p>
          <a:p>
            <a:pPr algn="just"/>
            <a:endParaRPr lang="en-US" sz="2800" dirty="0" smtClean="0"/>
          </a:p>
          <a:p>
            <a:pPr algn="just"/>
            <a:r>
              <a:rPr lang="en-US" sz="2800" b="1" dirty="0" err="1" smtClean="0"/>
              <a:t>Persentase</a:t>
            </a:r>
            <a:r>
              <a:rPr lang="en-US" sz="2800" b="1" dirty="0" smtClean="0"/>
              <a:t> </a:t>
            </a:r>
            <a:r>
              <a:rPr lang="en-US" sz="2800" b="1" dirty="0" err="1" smtClean="0"/>
              <a:t>Produktivitas</a:t>
            </a:r>
            <a:r>
              <a:rPr lang="en-US" sz="2800" b="1" dirty="0" smtClean="0"/>
              <a:t> </a:t>
            </a:r>
            <a:r>
              <a:rPr lang="en-US" sz="2800" b="1" dirty="0" err="1" smtClean="0"/>
              <a:t>Penulis</a:t>
            </a:r>
            <a:r>
              <a:rPr lang="en-US" sz="2800" b="1" dirty="0" smtClean="0"/>
              <a:t> yang </a:t>
            </a:r>
            <a:r>
              <a:rPr lang="en-US" sz="2800" b="1" dirty="0" err="1" smtClean="0"/>
              <a:t>Terindeks</a:t>
            </a:r>
            <a:r>
              <a:rPr lang="en-US" sz="2800" b="1" dirty="0" smtClean="0"/>
              <a:t> Scopus.com</a:t>
            </a:r>
            <a:r>
              <a:rPr lang="en-US" sz="2800" b="1" dirty="0">
                <a:latin typeface="Times New Roman" pitchFamily="18" charset="0"/>
              </a:rPr>
              <a:t> </a:t>
            </a:r>
            <a:endParaRPr lang="en-US" sz="2800" dirty="0" smtClean="0"/>
          </a:p>
        </p:txBody>
      </p:sp>
    </p:spTree>
  </p:cSld>
  <p:clrMapOvr>
    <a:masterClrMapping/>
  </p:clrMapOvr>
</p:sld>
</file>

<file path=ppt/theme/theme1.xml><?xml version="1.0" encoding="utf-8"?>
<a:theme xmlns:a="http://schemas.openxmlformats.org/drawingml/2006/main" name="Default Design">
  <a:themeElements>
    <a:clrScheme name="Custom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849</Words>
  <Application>Microsoft Office PowerPoint</Application>
  <PresentationFormat>Custom</PresentationFormat>
  <Paragraphs>90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MegaPrint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A0 Vertical Poster</dc:title>
  <dc:creator>Ethan Shulda;www.postersession.com</dc:creator>
  <cp:keywords>www.postersession.com</cp:keywords>
  <dc:description>©MegaPrint Inc. 2009-2015</dc:description>
  <cp:lastModifiedBy>Cecep Ibrahim</cp:lastModifiedBy>
  <cp:revision>40</cp:revision>
  <dcterms:created xsi:type="dcterms:W3CDTF">2008-12-04T00:20:37Z</dcterms:created>
  <dcterms:modified xsi:type="dcterms:W3CDTF">2018-09-02T06:55:47Z</dcterms:modified>
  <cp:category>Research Poster</cp:category>
</cp:coreProperties>
</file>