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7021513" cy="9307513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972" y="-12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2656" cy="465376"/>
          </a:xfrm>
          <a:prstGeom prst="rect">
            <a:avLst/>
          </a:prstGeom>
        </p:spPr>
        <p:txBody>
          <a:bodyPr vert="horz" lIns="93305" tIns="46653" rIns="93305" bIns="4665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232" y="0"/>
            <a:ext cx="3042656" cy="465376"/>
          </a:xfrm>
          <a:prstGeom prst="rect">
            <a:avLst/>
          </a:prstGeom>
        </p:spPr>
        <p:txBody>
          <a:bodyPr vert="horz" lIns="93305" tIns="46653" rIns="93305" bIns="46653" rtlCol="0"/>
          <a:lstStyle>
            <a:lvl1pPr algn="r">
              <a:defRPr sz="1200"/>
            </a:lvl1pPr>
          </a:lstStyle>
          <a:p>
            <a:fld id="{D2DD9BF4-5919-4D7C-8428-1495A7D7A2D9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01863" y="698500"/>
            <a:ext cx="2617787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5" tIns="46653" rIns="93305" bIns="4665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152" y="4421069"/>
            <a:ext cx="5617210" cy="4188381"/>
          </a:xfrm>
          <a:prstGeom prst="rect">
            <a:avLst/>
          </a:prstGeom>
        </p:spPr>
        <p:txBody>
          <a:bodyPr vert="horz" lIns="93305" tIns="46653" rIns="93305" bIns="466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0522"/>
            <a:ext cx="3042656" cy="465376"/>
          </a:xfrm>
          <a:prstGeom prst="rect">
            <a:avLst/>
          </a:prstGeom>
        </p:spPr>
        <p:txBody>
          <a:bodyPr vert="horz" lIns="93305" tIns="46653" rIns="93305" bIns="4665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232" y="8840522"/>
            <a:ext cx="3042656" cy="465376"/>
          </a:xfrm>
          <a:prstGeom prst="rect">
            <a:avLst/>
          </a:prstGeom>
        </p:spPr>
        <p:txBody>
          <a:bodyPr vert="horz" lIns="93305" tIns="46653" rIns="93305" bIns="46653" rtlCol="0" anchor="b"/>
          <a:lstStyle>
            <a:lvl1pPr algn="r">
              <a:defRPr sz="1200"/>
            </a:lvl1pPr>
          </a:lstStyle>
          <a:p>
            <a:fld id="{2CA64F8A-4843-4705-BFBF-BCAC0FCC9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64F8A-4843-4705-BFBF-BCAC0FCC96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8D05-86DE-4044-B854-29BBC226C124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B04D-CCFF-4FC5-A36F-CC3970665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8D05-86DE-4044-B854-29BBC226C124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B04D-CCFF-4FC5-A36F-CC3970665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9"/>
            <a:ext cx="2160270" cy="109228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59"/>
            <a:ext cx="6320790" cy="109228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8D05-86DE-4044-B854-29BBC226C124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B04D-CCFF-4FC5-A36F-CC3970665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8D05-86DE-4044-B854-29BBC226C124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B04D-CCFF-4FC5-A36F-CC3970665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8D05-86DE-4044-B854-29BBC226C124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B04D-CCFF-4FC5-A36F-CC3970665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8D05-86DE-4044-B854-29BBC226C124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B04D-CCFF-4FC5-A36F-CC3970665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8D05-86DE-4044-B854-29BBC226C124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B04D-CCFF-4FC5-A36F-CC3970665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8D05-86DE-4044-B854-29BBC226C124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B04D-CCFF-4FC5-A36F-CC3970665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8D05-86DE-4044-B854-29BBC226C124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B04D-CCFF-4FC5-A36F-CC3970665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8D05-86DE-4044-B854-29BBC226C124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B04D-CCFF-4FC5-A36F-CC3970665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B8D05-86DE-4044-B854-29BBC226C124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1B04D-CCFF-4FC5-A36F-CC3970665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8D05-86DE-4044-B854-29BBC226C124}" type="datetimeFigureOut">
              <a:rPr lang="en-US" smtClean="0"/>
              <a:pPr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1B04D-CCFF-4FC5-A36F-CC39706654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0"/>
            <a:ext cx="9296400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INOVASI </a:t>
            </a:r>
            <a:r>
              <a:rPr lang="en-US" sz="2000" b="1" dirty="0"/>
              <a:t>DAN PRAKTIK TERBAIK</a:t>
            </a:r>
            <a:r>
              <a:rPr lang="en-US" sz="2000" dirty="0" smtClean="0"/>
              <a:t> </a:t>
            </a:r>
            <a:r>
              <a:rPr lang="en-US" sz="2000" b="1" dirty="0"/>
              <a:t>PERPUSTAKAAN PERUM LKBN ANTARA:</a:t>
            </a:r>
            <a:endParaRPr lang="en-US" sz="2000" dirty="0"/>
          </a:p>
          <a:p>
            <a:pPr algn="ctr"/>
            <a:r>
              <a:rPr lang="en-US" sz="2000" b="1" dirty="0"/>
              <a:t>MENDUKUNG TUJUAN STRATEGIS </a:t>
            </a:r>
            <a:r>
              <a:rPr lang="en-US" sz="2000" b="1" dirty="0" smtClean="0"/>
              <a:t>PERUSAHAAN </a:t>
            </a:r>
          </a:p>
          <a:p>
            <a:pPr algn="ctr"/>
            <a:r>
              <a:rPr lang="en-US" sz="1200" b="1" dirty="0" err="1" smtClean="0"/>
              <a:t>oleh</a:t>
            </a:r>
            <a:r>
              <a:rPr lang="en-US" sz="1200" b="1" dirty="0" smtClean="0"/>
              <a:t> </a:t>
            </a:r>
          </a:p>
          <a:p>
            <a:pPr algn="ctr"/>
            <a:r>
              <a:rPr lang="en-US" sz="1200" b="1" dirty="0" err="1" smtClean="0">
                <a:latin typeface="Arial Narrow" pitchFamily="34" charset="0"/>
              </a:rPr>
              <a:t>Dyah</a:t>
            </a:r>
            <a:r>
              <a:rPr lang="en-US" sz="1200" b="1" dirty="0" smtClean="0">
                <a:latin typeface="Arial Narrow" pitchFamily="34" charset="0"/>
              </a:rPr>
              <a:t> </a:t>
            </a:r>
            <a:r>
              <a:rPr lang="en-US" sz="1200" b="1" dirty="0" err="1" smtClean="0">
                <a:latin typeface="Arial Narrow" pitchFamily="34" charset="0"/>
              </a:rPr>
              <a:t>Sulistyorini</a:t>
            </a:r>
            <a:r>
              <a:rPr lang="en-US" sz="1200" b="1" dirty="0" smtClean="0">
                <a:latin typeface="Arial Narrow" pitchFamily="34" charset="0"/>
              </a:rPr>
              <a:t>; </a:t>
            </a:r>
            <a:r>
              <a:rPr lang="en-US" sz="1200" b="1" dirty="0" err="1" smtClean="0">
                <a:latin typeface="Arial Narrow" pitchFamily="34" charset="0"/>
              </a:rPr>
              <a:t>Agus</a:t>
            </a:r>
            <a:r>
              <a:rPr lang="en-US" sz="1200" b="1" dirty="0" smtClean="0">
                <a:latin typeface="Arial Narrow" pitchFamily="34" charset="0"/>
              </a:rPr>
              <a:t> </a:t>
            </a:r>
            <a:r>
              <a:rPr lang="en-US" sz="1200" b="1" dirty="0" err="1" smtClean="0">
                <a:latin typeface="Arial Narrow" pitchFamily="34" charset="0"/>
              </a:rPr>
              <a:t>Sunarto</a:t>
            </a:r>
            <a:endParaRPr lang="en-US" sz="1200" dirty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143000"/>
            <a:ext cx="9296400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300" b="1" dirty="0" smtClean="0">
              <a:solidFill>
                <a:schemeClr val="tx1"/>
              </a:solidFill>
            </a:endParaRPr>
          </a:p>
          <a:p>
            <a:endParaRPr lang="en-US" sz="1300" b="1" dirty="0" smtClean="0">
              <a:solidFill>
                <a:schemeClr val="tx1"/>
              </a:solidFill>
            </a:endParaRPr>
          </a:p>
          <a:p>
            <a:endParaRPr lang="en-US" sz="1300" b="1" dirty="0" smtClean="0">
              <a:solidFill>
                <a:schemeClr val="tx1"/>
              </a:solidFill>
            </a:endParaRPr>
          </a:p>
          <a:p>
            <a:r>
              <a:rPr lang="en-US" sz="1300" b="1" dirty="0" smtClean="0">
                <a:solidFill>
                  <a:schemeClr val="tx1"/>
                </a:solidFill>
                <a:latin typeface="Arial Narrow" pitchFamily="34" charset="0"/>
              </a:rPr>
              <a:t>ABSTRAK </a:t>
            </a:r>
          </a:p>
          <a:p>
            <a:pPr algn="just"/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Perpustakaan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ANTARA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pada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mulanya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hanya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unit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kecil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yang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mengurus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dokumentasi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produk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berita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di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tahun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1950-an. 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Saat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ini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menjadi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perpustakaan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khusus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berkembang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mengelola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database multimedia. 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Masalah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yang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diangkat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adalah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praktik-praktik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terbaik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harus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selaras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dengan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kebijakan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strategis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perusahaan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. 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Praktik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terbaik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memerlukan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inovasi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. 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Inovasi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berguna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untuk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memperbaiki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produk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,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memperbaiki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proses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atau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efektivitas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perusahaan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agar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tercipta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nilai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baru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bagi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pemangku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kepentingan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. 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Tujuan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penelitian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ini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adalah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menemukan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praktik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terbaik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Perpustakaan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ANTARA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untuk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mendukung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penciptaan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pengetahuan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. Data yang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digunakan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adalah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program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kerja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terkait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perpustakaan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tahun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2010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sampai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2018.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Metode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yang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digunakan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adalah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mendokumentasikan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membandingkan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program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kerja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. Dari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hasil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pengamatan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disimpulkan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bahwa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praktik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terbaik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meliputi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dua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kelompok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besar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yakni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pengemasan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informasi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implementasi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manajemen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pengetahuan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Praktik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terbaik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tersebut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adalah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a)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pengemasan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ulang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arsip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berita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ANTARA yang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hasilnya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ditampilkan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di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http://www.antaranews.com/tag/100/antara-doeloe.  b)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kaleidoskop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dalam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format e-book  c) media monitoring d)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riset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untuk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mendukung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pemberitaan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multimedia e)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melakukan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berbagai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aktivitas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mendukung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implementasi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manajemen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pengetahuan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seperti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bedah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buku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/film,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berbagi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pengetahuan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lain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sebagainya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.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Praktik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terbaik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tersebut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diukur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kinerjanya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dan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dilakukan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review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untuk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disesuaikan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dengan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tujuan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strategis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perusahaan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.  Program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kerja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perpustakaan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harus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mendukung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tujuan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organisasi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untuk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menciptakan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produk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/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jasa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berbasis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US" sz="1300" dirty="0" err="1" smtClean="0">
                <a:solidFill>
                  <a:schemeClr val="tx1"/>
                </a:solidFill>
                <a:latin typeface="Arial Narrow" pitchFamily="34" charset="0"/>
              </a:rPr>
              <a:t>pengetahuan</a:t>
            </a:r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.</a:t>
            </a:r>
          </a:p>
          <a:p>
            <a:endParaRPr lang="en-US" sz="13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US" sz="1300" dirty="0" smtClean="0">
                <a:solidFill>
                  <a:schemeClr val="tx1"/>
                </a:solidFill>
                <a:latin typeface="Arial Narrow" pitchFamily="34" charset="0"/>
              </a:rPr>
              <a:t>Keywords</a:t>
            </a:r>
            <a:r>
              <a:rPr lang="en-US" sz="1300" i="1" dirty="0" smtClean="0">
                <a:solidFill>
                  <a:schemeClr val="tx1"/>
                </a:solidFill>
                <a:latin typeface="Arial Narrow" pitchFamily="34" charset="0"/>
              </a:rPr>
              <a:t>: information repackaging; knowledge management; knowledge creation  </a:t>
            </a:r>
          </a:p>
          <a:p>
            <a:endParaRPr lang="en-US" sz="1300" b="1" dirty="0" smtClean="0">
              <a:solidFill>
                <a:schemeClr val="tx1"/>
              </a:solidFill>
              <a:latin typeface="Arial Narrow" pitchFamily="34" charset="0"/>
            </a:endParaRPr>
          </a:p>
          <a:p>
            <a:endParaRPr lang="en-US" sz="1300" b="1" dirty="0" smtClean="0">
              <a:solidFill>
                <a:schemeClr val="tx1"/>
              </a:solidFill>
            </a:endParaRPr>
          </a:p>
          <a:p>
            <a:endParaRPr lang="en-US" sz="13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267200"/>
            <a:ext cx="9296400" cy="853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                                                                         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457200" y="4343400"/>
            <a:ext cx="4572000" cy="8305800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b="1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a)  </a:t>
            </a:r>
            <a:r>
              <a:rPr lang="en-US" sz="1200" dirty="0" err="1" smtClean="0">
                <a:solidFill>
                  <a:schemeClr val="tx1"/>
                </a:solidFill>
              </a:rPr>
              <a:t>Kemas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ulang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arsip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berita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i="1" dirty="0" smtClean="0">
                <a:solidFill>
                  <a:schemeClr val="tx1"/>
                </a:solidFill>
              </a:rPr>
              <a:t>(image and re-write).  </a:t>
            </a: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/>
            <a:r>
              <a:rPr lang="en-US" sz="1200" dirty="0" smtClean="0">
                <a:solidFill>
                  <a:schemeClr val="tx1"/>
                </a:solidFill>
              </a:rPr>
              <a:t>b)  E-book </a:t>
            </a:r>
            <a:r>
              <a:rPr lang="en-US" sz="1200" dirty="0" err="1" smtClean="0">
                <a:solidFill>
                  <a:schemeClr val="tx1"/>
                </a:solidFill>
              </a:rPr>
              <a:t>Kaleidoskop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</a:p>
          <a:p>
            <a:pPr marL="228600" indent="-228600"/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/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/>
            <a:r>
              <a:rPr lang="en-US" sz="1200" dirty="0" smtClean="0">
                <a:solidFill>
                  <a:schemeClr val="tx1"/>
                </a:solidFill>
              </a:rPr>
              <a:t>c)   Media </a:t>
            </a:r>
            <a:r>
              <a:rPr lang="en-US" sz="1200" dirty="0" smtClean="0">
                <a:solidFill>
                  <a:schemeClr val="tx1"/>
                </a:solidFill>
              </a:rPr>
              <a:t>Monitoring </a:t>
            </a: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/>
            <a:r>
              <a:rPr lang="en-US" sz="1200" dirty="0" smtClean="0">
                <a:solidFill>
                  <a:schemeClr val="tx1"/>
                </a:solidFill>
              </a:rPr>
              <a:t>d)   </a:t>
            </a:r>
            <a:r>
              <a:rPr lang="en-US" sz="1200" dirty="0" err="1" smtClean="0">
                <a:solidFill>
                  <a:schemeClr val="tx1"/>
                </a:solidFill>
              </a:rPr>
              <a:t>Riset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/>
            <a:r>
              <a:rPr lang="en-US" sz="1200" dirty="0" smtClean="0">
                <a:solidFill>
                  <a:schemeClr val="tx1"/>
                </a:solidFill>
              </a:rPr>
              <a:t>      </a:t>
            </a:r>
            <a:r>
              <a:rPr lang="en-US" sz="1200" dirty="0" err="1" smtClean="0">
                <a:solidFill>
                  <a:schemeClr val="tx1"/>
                </a:solidFill>
              </a:rPr>
              <a:t>mendukung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/>
            <a:r>
              <a:rPr lang="en-US" sz="1200" dirty="0" smtClean="0">
                <a:solidFill>
                  <a:schemeClr val="tx1"/>
                </a:solidFill>
              </a:rPr>
              <a:t>      </a:t>
            </a:r>
            <a:r>
              <a:rPr lang="en-US" sz="1200" dirty="0" err="1" smtClean="0">
                <a:solidFill>
                  <a:schemeClr val="tx1"/>
                </a:solidFill>
              </a:rPr>
              <a:t>pemberitaan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/>
            <a:r>
              <a:rPr lang="en-US" sz="1200" dirty="0" smtClean="0">
                <a:solidFill>
                  <a:schemeClr val="tx1"/>
                </a:solidFill>
              </a:rPr>
              <a:t>      </a:t>
            </a:r>
            <a:r>
              <a:rPr lang="en-US" sz="1200" dirty="0" smtClean="0">
                <a:solidFill>
                  <a:schemeClr val="tx1"/>
                </a:solidFill>
              </a:rPr>
              <a:t>multimedia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 marL="228600" indent="-228600">
              <a:buAutoNum type="alphaLcParenR" startAt="2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/>
            <a:r>
              <a:rPr lang="en-US" sz="1200" dirty="0" smtClean="0">
                <a:solidFill>
                  <a:schemeClr val="tx1"/>
                </a:solidFill>
              </a:rPr>
              <a:t>e)   </a:t>
            </a:r>
            <a:r>
              <a:rPr lang="en-US" sz="1200" dirty="0" err="1" smtClean="0">
                <a:solidFill>
                  <a:schemeClr val="tx1"/>
                </a:solidFill>
              </a:rPr>
              <a:t>Implementasi</a:t>
            </a:r>
            <a:r>
              <a:rPr lang="en-US" sz="1200" dirty="0" smtClean="0">
                <a:solidFill>
                  <a:schemeClr val="tx1"/>
                </a:solidFill>
              </a:rPr>
              <a:t>  </a:t>
            </a:r>
            <a:r>
              <a:rPr lang="en-US" sz="1200" dirty="0" err="1" smtClean="0">
                <a:solidFill>
                  <a:schemeClr val="tx1"/>
                </a:solidFill>
              </a:rPr>
              <a:t>manajemen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pengetahuan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i="1" dirty="0" smtClean="0">
                <a:solidFill>
                  <a:schemeClr val="tx1"/>
                </a:solidFill>
              </a:rPr>
              <a:t>(knowledge sharing, book </a:t>
            </a:r>
            <a:r>
              <a:rPr lang="en-US" sz="1200" i="1" dirty="0" smtClean="0">
                <a:solidFill>
                  <a:schemeClr val="tx1"/>
                </a:solidFill>
              </a:rPr>
              <a:t>  review </a:t>
            </a:r>
            <a:r>
              <a:rPr lang="en-US" sz="1200" dirty="0" err="1" smtClean="0">
                <a:solidFill>
                  <a:schemeClr val="tx1"/>
                </a:solidFill>
              </a:rPr>
              <a:t>dll</a:t>
            </a:r>
            <a:r>
              <a:rPr lang="en-US" sz="1200" dirty="0" smtClean="0">
                <a:solidFill>
                  <a:schemeClr val="tx1"/>
                </a:solidFill>
              </a:rPr>
              <a:t>)  </a:t>
            </a:r>
          </a:p>
          <a:p>
            <a:pPr marL="228600" indent="-228600">
              <a:buAutoNum type="alphaLcParenR" startAt="3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3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3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3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4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>
              <a:buAutoNum type="alphaLcParenR" startAt="4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/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61" name="Picture 60" descr="slide pusdatin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5029201"/>
            <a:ext cx="1600200" cy="144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6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5029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62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7086600"/>
            <a:ext cx="10033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63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28800" y="9448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Picture 6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7620000"/>
            <a:ext cx="1752601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65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828800" y="11125200"/>
            <a:ext cx="2743200" cy="137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" y="7086600"/>
            <a:ext cx="996248" cy="1652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5181600" y="4343400"/>
            <a:ext cx="4191000" cy="8305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/>
            <a:r>
              <a:rPr lang="en-US" sz="1200" dirty="0" err="1" smtClean="0">
                <a:solidFill>
                  <a:schemeClr val="tx1"/>
                </a:solidFill>
              </a:rPr>
              <a:t>Perpustakaan</a:t>
            </a:r>
            <a:r>
              <a:rPr lang="en-US" sz="1200" dirty="0" smtClean="0">
                <a:solidFill>
                  <a:schemeClr val="tx1"/>
                </a:solidFill>
              </a:rPr>
              <a:t> ANTARA </a:t>
            </a:r>
            <a:r>
              <a:rPr lang="en-US" sz="1200" dirty="0" err="1" smtClean="0">
                <a:solidFill>
                  <a:schemeClr val="tx1"/>
                </a:solidFill>
              </a:rPr>
              <a:t>bukan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hanya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menyediakan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bahan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pustaka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namun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memfasilitasi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kegiatan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berbagi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pengetahuan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 marL="228600" indent="-228600"/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/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/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/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/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/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/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/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/>
            <a:endParaRPr lang="en-US" sz="1200" dirty="0" smtClean="0">
              <a:solidFill>
                <a:schemeClr val="tx1"/>
              </a:solidFill>
            </a:endParaRPr>
          </a:p>
          <a:p>
            <a:pPr marL="228600" indent="-228600"/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57801" y="4800600"/>
            <a:ext cx="3733800" cy="242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5257800" y="4419600"/>
            <a:ext cx="2209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PEMBAHASAN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0" y="4343400"/>
            <a:ext cx="2209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HASIL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57800" y="7696200"/>
            <a:ext cx="2209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KESIMPULAN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257800" y="8077200"/>
            <a:ext cx="4038600" cy="4572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 err="1" smtClean="0"/>
              <a:t>Berdasarkan</a:t>
            </a:r>
            <a:r>
              <a:rPr lang="en-US" sz="1200" dirty="0" smtClean="0"/>
              <a:t> </a:t>
            </a:r>
            <a:r>
              <a:rPr lang="en-US" sz="1200" dirty="0" err="1" smtClean="0"/>
              <a:t>hasil</a:t>
            </a:r>
            <a:r>
              <a:rPr lang="en-US" sz="1200" dirty="0" smtClean="0"/>
              <a:t> </a:t>
            </a:r>
            <a:r>
              <a:rPr lang="en-US" sz="1200" dirty="0" err="1" smtClean="0"/>
              <a:t>pengamatan</a:t>
            </a:r>
            <a:r>
              <a:rPr lang="en-US" sz="1200" dirty="0" smtClean="0"/>
              <a:t> </a:t>
            </a:r>
            <a:r>
              <a:rPr lang="en-US" sz="1200" dirty="0" err="1" smtClean="0"/>
              <a:t>terhadap</a:t>
            </a:r>
            <a:r>
              <a:rPr lang="en-US" sz="1200" dirty="0" smtClean="0"/>
              <a:t> </a:t>
            </a:r>
            <a:r>
              <a:rPr lang="en-US" sz="1200" dirty="0" smtClean="0"/>
              <a:t>program </a:t>
            </a:r>
            <a:r>
              <a:rPr lang="en-US" sz="1200" dirty="0" err="1" smtClean="0"/>
              <a:t>kerja</a:t>
            </a:r>
            <a:r>
              <a:rPr lang="en-US" sz="1200" dirty="0" smtClean="0"/>
              <a:t> </a:t>
            </a:r>
            <a:r>
              <a:rPr lang="en-US" sz="1200" dirty="0" err="1" smtClean="0"/>
              <a:t>terkait</a:t>
            </a:r>
            <a:r>
              <a:rPr lang="en-US" sz="1200" dirty="0" smtClean="0"/>
              <a:t> </a:t>
            </a:r>
            <a:r>
              <a:rPr lang="en-US" sz="1200" dirty="0" err="1" smtClean="0"/>
              <a:t>aktivitas</a:t>
            </a:r>
            <a:r>
              <a:rPr lang="en-US" sz="1200" dirty="0" smtClean="0"/>
              <a:t> </a:t>
            </a:r>
            <a:r>
              <a:rPr lang="en-US" sz="1200" dirty="0" err="1" smtClean="0"/>
              <a:t>perpustakaan</a:t>
            </a:r>
            <a:r>
              <a:rPr lang="en-US" sz="1200" dirty="0" smtClean="0"/>
              <a:t> </a:t>
            </a:r>
            <a:r>
              <a:rPr lang="en-US" sz="1200" dirty="0" err="1" smtClean="0"/>
              <a:t>Perum</a:t>
            </a:r>
            <a:r>
              <a:rPr lang="en-US" sz="1200" dirty="0" smtClean="0"/>
              <a:t> LKBN ANTARA </a:t>
            </a:r>
            <a:r>
              <a:rPr lang="en-US" sz="1200" dirty="0" err="1" smtClean="0"/>
              <a:t>mulai</a:t>
            </a:r>
            <a:r>
              <a:rPr lang="en-US" sz="1200" dirty="0" smtClean="0"/>
              <a:t> </a:t>
            </a:r>
            <a:r>
              <a:rPr lang="en-US" sz="1200" dirty="0" err="1" smtClean="0"/>
              <a:t>tahun</a:t>
            </a:r>
            <a:r>
              <a:rPr lang="en-US" sz="1200" dirty="0" smtClean="0"/>
              <a:t> 2010 </a:t>
            </a:r>
            <a:r>
              <a:rPr lang="en-US" sz="1200" dirty="0" err="1" smtClean="0"/>
              <a:t>hingga</a:t>
            </a:r>
            <a:r>
              <a:rPr lang="en-US" sz="1200" dirty="0" smtClean="0"/>
              <a:t> 2018.  </a:t>
            </a:r>
            <a:r>
              <a:rPr lang="en-US" sz="1200" dirty="0" err="1" smtClean="0"/>
              <a:t>Terdapat</a:t>
            </a:r>
            <a:r>
              <a:rPr lang="en-US" sz="1200" dirty="0" smtClean="0"/>
              <a:t> lima </a:t>
            </a:r>
            <a:r>
              <a:rPr lang="en-US" sz="1200" dirty="0" err="1" smtClean="0"/>
              <a:t>praktik</a:t>
            </a:r>
            <a:r>
              <a:rPr lang="en-US" sz="1200" dirty="0" smtClean="0"/>
              <a:t> </a:t>
            </a:r>
            <a:r>
              <a:rPr lang="en-US" sz="1200" dirty="0" err="1" smtClean="0"/>
              <a:t>terbaik</a:t>
            </a:r>
            <a:r>
              <a:rPr lang="en-US" sz="1200" dirty="0" smtClean="0"/>
              <a:t> </a:t>
            </a:r>
            <a:r>
              <a:rPr lang="en-US" sz="1200" dirty="0" err="1" smtClean="0"/>
              <a:t>yakni</a:t>
            </a:r>
            <a:r>
              <a:rPr lang="en-US" sz="1200" dirty="0" smtClean="0"/>
              <a:t> yang </a:t>
            </a:r>
            <a:r>
              <a:rPr lang="en-US" sz="1200" dirty="0" err="1" smtClean="0"/>
              <a:t>banyak</a:t>
            </a:r>
            <a:r>
              <a:rPr lang="en-US" sz="1200" dirty="0" smtClean="0"/>
              <a:t> </a:t>
            </a:r>
            <a:r>
              <a:rPr lang="en-US" sz="1200" dirty="0" err="1" smtClean="0"/>
              <a:t>mendapatkan</a:t>
            </a:r>
            <a:r>
              <a:rPr lang="en-US" sz="1200" dirty="0" smtClean="0"/>
              <a:t> </a:t>
            </a:r>
            <a:r>
              <a:rPr lang="en-US" sz="1200" dirty="0" err="1" smtClean="0"/>
              <a:t>respon</a:t>
            </a:r>
            <a:r>
              <a:rPr lang="en-US" sz="1200" dirty="0" smtClean="0"/>
              <a:t> </a:t>
            </a:r>
            <a:r>
              <a:rPr lang="en-US" sz="1200" dirty="0" err="1" smtClean="0"/>
              <a:t>pengguna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paling </a:t>
            </a:r>
            <a:r>
              <a:rPr lang="en-US" sz="1200" dirty="0" err="1" smtClean="0"/>
              <a:t>banyak</a:t>
            </a:r>
            <a:r>
              <a:rPr lang="en-US" sz="1200" dirty="0" smtClean="0"/>
              <a:t> </a:t>
            </a:r>
            <a:r>
              <a:rPr lang="en-US" sz="1200" dirty="0" err="1" smtClean="0"/>
              <a:t>digunakan</a:t>
            </a:r>
            <a:r>
              <a:rPr lang="en-US" sz="1200" dirty="0" smtClean="0"/>
              <a:t>:</a:t>
            </a:r>
          </a:p>
          <a:p>
            <a:r>
              <a:rPr lang="en-US" sz="1200" dirty="0" smtClean="0"/>
              <a:t>a</a:t>
            </a:r>
            <a:r>
              <a:rPr lang="en-US" sz="1200" dirty="0" smtClean="0"/>
              <a:t>)   </a:t>
            </a:r>
            <a:r>
              <a:rPr lang="en-US" sz="1200" dirty="0" err="1" smtClean="0"/>
              <a:t>Kemas</a:t>
            </a:r>
            <a:r>
              <a:rPr lang="en-US" sz="1200" dirty="0" smtClean="0"/>
              <a:t> </a:t>
            </a:r>
            <a:r>
              <a:rPr lang="en-US" sz="1200" dirty="0" err="1" smtClean="0"/>
              <a:t>ulang</a:t>
            </a:r>
            <a:r>
              <a:rPr lang="en-US" sz="1200" dirty="0" smtClean="0"/>
              <a:t> </a:t>
            </a:r>
            <a:r>
              <a:rPr lang="en-US" sz="1200" dirty="0" err="1" smtClean="0"/>
              <a:t>arsip</a:t>
            </a:r>
            <a:r>
              <a:rPr lang="en-US" sz="1200" dirty="0" smtClean="0"/>
              <a:t> </a:t>
            </a:r>
            <a:r>
              <a:rPr lang="en-US" sz="1200" dirty="0" err="1" smtClean="0"/>
              <a:t>berita</a:t>
            </a:r>
            <a:r>
              <a:rPr lang="en-US" sz="1200" dirty="0" smtClean="0"/>
              <a:t> lama </a:t>
            </a:r>
            <a:r>
              <a:rPr lang="en-US" sz="1200" dirty="0" err="1" smtClean="0"/>
              <a:t>di</a:t>
            </a:r>
            <a:r>
              <a:rPr lang="en-US" sz="1200" dirty="0" smtClean="0"/>
              <a:t>  </a:t>
            </a:r>
          </a:p>
          <a:p>
            <a:r>
              <a:rPr lang="en-US" sz="1200" dirty="0" smtClean="0"/>
              <a:t>      www.antaranews.com/tag/100/antara-doeloe.  </a:t>
            </a:r>
          </a:p>
          <a:p>
            <a:r>
              <a:rPr lang="en-US" sz="1200" dirty="0" smtClean="0"/>
              <a:t>b)  E-book </a:t>
            </a:r>
            <a:r>
              <a:rPr lang="en-US" sz="1200" dirty="0" err="1" smtClean="0"/>
              <a:t>Kaleidoskop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c)  Media monitoring  </a:t>
            </a:r>
          </a:p>
          <a:p>
            <a:r>
              <a:rPr lang="en-US" sz="1200" dirty="0" smtClean="0"/>
              <a:t>d)  </a:t>
            </a:r>
            <a:r>
              <a:rPr lang="en-US" sz="1200" dirty="0" err="1" smtClean="0"/>
              <a:t>Riset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mendukung</a:t>
            </a:r>
            <a:r>
              <a:rPr lang="en-US" sz="1200" dirty="0" smtClean="0"/>
              <a:t> </a:t>
            </a:r>
            <a:r>
              <a:rPr lang="en-US" sz="1200" dirty="0" err="1" smtClean="0"/>
              <a:t>pemberitaan</a:t>
            </a:r>
            <a:r>
              <a:rPr lang="en-US" sz="1200" dirty="0" smtClean="0"/>
              <a:t> multimedia </a:t>
            </a:r>
          </a:p>
          <a:p>
            <a:r>
              <a:rPr lang="en-US" sz="1200" dirty="0" smtClean="0"/>
              <a:t>e)  </a:t>
            </a:r>
            <a:r>
              <a:rPr lang="en-US" sz="1200" dirty="0" err="1" smtClean="0"/>
              <a:t>Implementasi</a:t>
            </a:r>
            <a:r>
              <a:rPr lang="en-US" sz="1200" dirty="0" smtClean="0"/>
              <a:t> </a:t>
            </a:r>
            <a:r>
              <a:rPr lang="en-US" sz="1200" dirty="0" err="1" smtClean="0"/>
              <a:t>manajemen</a:t>
            </a:r>
            <a:r>
              <a:rPr lang="en-US" sz="1200" dirty="0" smtClean="0"/>
              <a:t> </a:t>
            </a:r>
            <a:r>
              <a:rPr lang="en-US" sz="1200" dirty="0" err="1" smtClean="0"/>
              <a:t>pengetahuan</a:t>
            </a:r>
            <a:r>
              <a:rPr lang="en-US" sz="1200" dirty="0" smtClean="0"/>
              <a:t> (</a:t>
            </a:r>
            <a:r>
              <a:rPr lang="en-US" sz="1200" dirty="0" err="1" smtClean="0"/>
              <a:t>bedah</a:t>
            </a:r>
            <a:r>
              <a:rPr lang="en-US" sz="1200" dirty="0" smtClean="0"/>
              <a:t> </a:t>
            </a:r>
          </a:p>
          <a:p>
            <a:r>
              <a:rPr lang="en-US" sz="1200" dirty="0" smtClean="0"/>
              <a:t>      </a:t>
            </a:r>
            <a:r>
              <a:rPr lang="en-US" sz="1200" dirty="0" err="1" smtClean="0"/>
              <a:t>buku</a:t>
            </a:r>
            <a:r>
              <a:rPr lang="en-US" sz="1200" dirty="0" smtClean="0"/>
              <a:t>/film, </a:t>
            </a:r>
            <a:r>
              <a:rPr lang="en-US" sz="1200" i="1" dirty="0" smtClean="0"/>
              <a:t>sharing knowledge</a:t>
            </a:r>
            <a:r>
              <a:rPr lang="en-US" sz="1200" dirty="0" smtClean="0"/>
              <a:t>).  </a:t>
            </a:r>
          </a:p>
          <a:p>
            <a:r>
              <a:rPr lang="en-US" sz="1200" dirty="0" err="1" smtClean="0"/>
              <a:t>Praktik</a:t>
            </a:r>
            <a:r>
              <a:rPr lang="en-US" sz="1200" dirty="0" smtClean="0"/>
              <a:t> </a:t>
            </a:r>
            <a:r>
              <a:rPr lang="en-US" sz="1200" dirty="0" err="1" smtClean="0"/>
              <a:t>terbaik</a:t>
            </a:r>
            <a:r>
              <a:rPr lang="en-US" sz="1200" dirty="0" smtClean="0"/>
              <a:t> </a:t>
            </a:r>
            <a:r>
              <a:rPr lang="en-US" sz="1200" dirty="0" err="1" smtClean="0"/>
              <a:t>tersebut</a:t>
            </a:r>
            <a:r>
              <a:rPr lang="en-US" sz="1200" dirty="0" smtClean="0"/>
              <a:t> </a:t>
            </a:r>
            <a:r>
              <a:rPr lang="en-US" sz="1200" dirty="0" err="1" smtClean="0"/>
              <a:t>sesuai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fungsi</a:t>
            </a:r>
            <a:r>
              <a:rPr lang="en-US" sz="1200" dirty="0" smtClean="0"/>
              <a:t> </a:t>
            </a:r>
            <a:r>
              <a:rPr lang="en-US" sz="1200" dirty="0" err="1" smtClean="0"/>
              <a:t>pengemasan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mendukung</a:t>
            </a:r>
            <a:r>
              <a:rPr lang="en-US" sz="1200" dirty="0" smtClean="0"/>
              <a:t> </a:t>
            </a:r>
            <a:r>
              <a:rPr lang="en-US" sz="1200" dirty="0" err="1" smtClean="0"/>
              <a:t>penerapan</a:t>
            </a:r>
            <a:r>
              <a:rPr lang="en-US" sz="1200" dirty="0" smtClean="0"/>
              <a:t> </a:t>
            </a:r>
            <a:r>
              <a:rPr lang="en-US" sz="1200" dirty="0" err="1" smtClean="0"/>
              <a:t>manajemen</a:t>
            </a:r>
            <a:r>
              <a:rPr lang="en-US" sz="1200" dirty="0" smtClean="0"/>
              <a:t> </a:t>
            </a:r>
            <a:r>
              <a:rPr lang="en-US" sz="1200" dirty="0" err="1" smtClean="0"/>
              <a:t>pengetahuan</a:t>
            </a:r>
            <a:r>
              <a:rPr lang="en-US" sz="1200" dirty="0" smtClean="0"/>
              <a:t>. </a:t>
            </a:r>
            <a:r>
              <a:rPr lang="en-US" sz="1200" dirty="0" err="1" smtClean="0"/>
              <a:t>Perpustakaan</a:t>
            </a:r>
            <a:r>
              <a:rPr lang="en-US" sz="1200" dirty="0" smtClean="0"/>
              <a:t> </a:t>
            </a:r>
            <a:r>
              <a:rPr lang="en-US" sz="1200" dirty="0" err="1" smtClean="0"/>
              <a:t>bukan</a:t>
            </a:r>
            <a:r>
              <a:rPr lang="en-US" sz="1200" dirty="0" smtClean="0"/>
              <a:t> </a:t>
            </a:r>
            <a:r>
              <a:rPr lang="en-US" sz="1200" dirty="0" err="1" smtClean="0"/>
              <a:t>hanya</a:t>
            </a:r>
            <a:r>
              <a:rPr lang="en-US" sz="1200" dirty="0" smtClean="0"/>
              <a:t> </a:t>
            </a:r>
            <a:r>
              <a:rPr lang="en-US" sz="1200" dirty="0" err="1" smtClean="0"/>
              <a:t>mengelola</a:t>
            </a:r>
            <a:r>
              <a:rPr lang="en-US" sz="1200" dirty="0" smtClean="0"/>
              <a:t> </a:t>
            </a:r>
            <a:r>
              <a:rPr lang="en-US" sz="1200" dirty="0" err="1" smtClean="0"/>
              <a:t>bahan</a:t>
            </a:r>
            <a:r>
              <a:rPr lang="en-US" sz="1200" dirty="0" smtClean="0"/>
              <a:t> </a:t>
            </a:r>
            <a:r>
              <a:rPr lang="en-US" sz="1200" dirty="0" err="1" smtClean="0"/>
              <a:t>pustaka</a:t>
            </a:r>
            <a:r>
              <a:rPr lang="en-US" sz="1200" dirty="0" smtClean="0"/>
              <a:t> </a:t>
            </a:r>
            <a:r>
              <a:rPr lang="en-US" sz="1200" dirty="0" err="1" smtClean="0"/>
              <a:t>namun</a:t>
            </a:r>
            <a:r>
              <a:rPr lang="en-US" sz="1200" dirty="0" smtClean="0"/>
              <a:t> </a:t>
            </a:r>
            <a:r>
              <a:rPr lang="en-US" sz="1200" dirty="0" err="1" smtClean="0"/>
              <a:t>memfasilitasi</a:t>
            </a:r>
            <a:r>
              <a:rPr lang="en-US" sz="1200" dirty="0" smtClean="0"/>
              <a:t> </a:t>
            </a:r>
            <a:r>
              <a:rPr lang="en-US" sz="1200" dirty="0" err="1" smtClean="0"/>
              <a:t>kegiatan</a:t>
            </a:r>
            <a:r>
              <a:rPr lang="en-US" sz="1200" dirty="0" smtClean="0"/>
              <a:t> </a:t>
            </a:r>
            <a:r>
              <a:rPr lang="en-US" sz="1200" dirty="0" err="1" smtClean="0"/>
              <a:t>berbagi</a:t>
            </a:r>
            <a:r>
              <a:rPr lang="en-US" sz="1200" dirty="0" smtClean="0"/>
              <a:t> </a:t>
            </a:r>
            <a:r>
              <a:rPr lang="en-US" sz="1200" dirty="0" err="1" smtClean="0"/>
              <a:t>pengetahuan</a:t>
            </a:r>
            <a:r>
              <a:rPr lang="en-US" sz="1200" dirty="0" smtClean="0"/>
              <a:t>.  </a:t>
            </a:r>
            <a:r>
              <a:rPr lang="en-US" sz="1200" dirty="0" err="1" smtClean="0"/>
              <a:t>Perpustakaan</a:t>
            </a:r>
            <a:r>
              <a:rPr lang="en-US" sz="1200" dirty="0" smtClean="0"/>
              <a:t> </a:t>
            </a:r>
            <a:r>
              <a:rPr lang="en-US" sz="1200" dirty="0" err="1" smtClean="0"/>
              <a:t>memiliki</a:t>
            </a:r>
            <a:r>
              <a:rPr lang="en-US" sz="1200" dirty="0" smtClean="0"/>
              <a:t>  </a:t>
            </a:r>
            <a:r>
              <a:rPr lang="en-US" sz="1200" dirty="0" err="1" smtClean="0"/>
              <a:t>kesanggupan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mendorong</a:t>
            </a:r>
            <a:r>
              <a:rPr lang="en-US" sz="1200" dirty="0" smtClean="0"/>
              <a:t> </a:t>
            </a:r>
            <a:r>
              <a:rPr lang="en-US" sz="1200" dirty="0" err="1" smtClean="0"/>
              <a:t>kaidah</a:t>
            </a:r>
            <a:r>
              <a:rPr lang="en-US" sz="1200" dirty="0" smtClean="0"/>
              <a:t> </a:t>
            </a:r>
            <a:r>
              <a:rPr lang="en-US" sz="1200" dirty="0" err="1" smtClean="0"/>
              <a:t>empat</a:t>
            </a:r>
            <a:r>
              <a:rPr lang="en-US" sz="1200" dirty="0" smtClean="0"/>
              <a:t> </a:t>
            </a:r>
            <a:r>
              <a:rPr lang="en-US" sz="1200" dirty="0" err="1" smtClean="0"/>
              <a:t>dimensi</a:t>
            </a:r>
            <a:r>
              <a:rPr lang="en-US" sz="1200" dirty="0" smtClean="0"/>
              <a:t> </a:t>
            </a:r>
            <a:r>
              <a:rPr lang="en-US" sz="1200" dirty="0" err="1" smtClean="0"/>
              <a:t>penciptaan</a:t>
            </a:r>
            <a:r>
              <a:rPr lang="en-US" sz="1200" dirty="0" smtClean="0"/>
              <a:t> </a:t>
            </a:r>
            <a:r>
              <a:rPr lang="en-US" sz="1200" dirty="0" err="1" smtClean="0"/>
              <a:t>pengetahuan</a:t>
            </a:r>
            <a:r>
              <a:rPr lang="en-US" sz="1200" dirty="0" smtClean="0"/>
              <a:t> </a:t>
            </a:r>
            <a:r>
              <a:rPr lang="en-US" sz="1200" dirty="0" err="1" smtClean="0"/>
              <a:t>yakni</a:t>
            </a:r>
            <a:r>
              <a:rPr lang="en-US" sz="1200" dirty="0" smtClean="0"/>
              <a:t>  </a:t>
            </a:r>
            <a:r>
              <a:rPr lang="en-US" sz="1200" i="1" dirty="0" smtClean="0"/>
              <a:t>socialization, externalization, combination, and internalization </a:t>
            </a:r>
            <a:r>
              <a:rPr lang="en-US" sz="1200" dirty="0" smtClean="0"/>
              <a:t>(SECI).   Program </a:t>
            </a:r>
            <a:r>
              <a:rPr lang="en-US" sz="1200" dirty="0" err="1" smtClean="0"/>
              <a:t>kerja</a:t>
            </a:r>
            <a:r>
              <a:rPr lang="en-US" sz="1200" dirty="0" smtClean="0"/>
              <a:t> </a:t>
            </a:r>
            <a:r>
              <a:rPr lang="en-US" sz="1200" dirty="0" err="1" smtClean="0"/>
              <a:t>perpustakaan</a:t>
            </a:r>
            <a:r>
              <a:rPr lang="en-US" sz="1200" dirty="0" smtClean="0"/>
              <a:t>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mendukung</a:t>
            </a:r>
            <a:r>
              <a:rPr lang="en-US" sz="1200" dirty="0" smtClean="0"/>
              <a:t> </a:t>
            </a:r>
            <a:r>
              <a:rPr lang="en-US" sz="1200" dirty="0" err="1" smtClean="0"/>
              <a:t>tujuan</a:t>
            </a:r>
            <a:r>
              <a:rPr lang="en-US" sz="1200" dirty="0" smtClean="0"/>
              <a:t> </a:t>
            </a:r>
            <a:r>
              <a:rPr lang="en-US" sz="1200" dirty="0" err="1" smtClean="0"/>
              <a:t>organisasi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menciptakan</a:t>
            </a:r>
            <a:r>
              <a:rPr lang="en-US" sz="1200" dirty="0" smtClean="0"/>
              <a:t> </a:t>
            </a:r>
            <a:r>
              <a:rPr lang="en-US" sz="1200" dirty="0" err="1" smtClean="0"/>
              <a:t>produk</a:t>
            </a:r>
            <a:r>
              <a:rPr lang="en-US" sz="1200" dirty="0" smtClean="0"/>
              <a:t>/</a:t>
            </a:r>
            <a:r>
              <a:rPr lang="en-US" sz="1200" dirty="0" err="1" smtClean="0"/>
              <a:t>jasa</a:t>
            </a:r>
            <a:r>
              <a:rPr lang="en-US" sz="1200" dirty="0" smtClean="0"/>
              <a:t> </a:t>
            </a:r>
            <a:r>
              <a:rPr lang="en-US" sz="1200" dirty="0" err="1" smtClean="0"/>
              <a:t>berbasis</a:t>
            </a:r>
            <a:r>
              <a:rPr lang="en-US" sz="1200" dirty="0" smtClean="0"/>
              <a:t> </a:t>
            </a:r>
            <a:r>
              <a:rPr lang="en-US" sz="1200" dirty="0" err="1" smtClean="0"/>
              <a:t>pengetahuan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428</Words>
  <Application>Microsoft Office PowerPoint</Application>
  <PresentationFormat>A3 Paper (297x420 mm)</PresentationFormat>
  <Paragraphs>85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DYAH</dc:creator>
  <cp:lastModifiedBy>DYAH</cp:lastModifiedBy>
  <cp:revision>27</cp:revision>
  <dcterms:created xsi:type="dcterms:W3CDTF">2019-04-12T09:32:18Z</dcterms:created>
  <dcterms:modified xsi:type="dcterms:W3CDTF">2019-04-30T08:07:35Z</dcterms:modified>
</cp:coreProperties>
</file>